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2.png" ContentType="image/png"/>
  <Override PartName="/ppt/media/image22.png" ContentType="image/png"/>
  <Override PartName="/ppt/media/image1.jpeg" ContentType="image/jpeg"/>
  <Override PartName="/ppt/media/image11.png" ContentType="image/png"/>
  <Override PartName="/ppt/media/image4.jpeg" ContentType="image/jpeg"/>
  <Override PartName="/ppt/media/image3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7.jpeg" ContentType="image/jpe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media/image6.png" ContentType="image/png"/>
  <Override PartName="/ppt/media/image21.png" ContentType="image/png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x="13004800" cy="97536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73200" y="584280"/>
            <a:ext cx="11658240" cy="74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73200" y="1320840"/>
            <a:ext cx="11658240" cy="2746440"/>
          </a:xfrm>
          <a:prstGeom prst="rect">
            <a:avLst/>
          </a:prstGeom>
        </p:spPr>
        <p:txBody>
          <a:bodyPr lIns="0" rIns="0" tIns="0" bIns="0"/>
          <a:p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73200" y="4328640"/>
            <a:ext cx="11658240" cy="2746440"/>
          </a:xfrm>
          <a:prstGeom prst="rect">
            <a:avLst/>
          </a:prstGeom>
        </p:spPr>
        <p:txBody>
          <a:bodyPr lIns="0" rIns="0" tIns="0" bIns="0"/>
          <a:p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73200" y="584280"/>
            <a:ext cx="11658240" cy="74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73200" y="1320840"/>
            <a:ext cx="5689080" cy="2746440"/>
          </a:xfrm>
          <a:prstGeom prst="rect">
            <a:avLst/>
          </a:prstGeom>
        </p:spPr>
        <p:txBody>
          <a:bodyPr lIns="0" rIns="0" tIns="0" bIns="0"/>
          <a:p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647040" y="1320840"/>
            <a:ext cx="5689080" cy="2746440"/>
          </a:xfrm>
          <a:prstGeom prst="rect">
            <a:avLst/>
          </a:prstGeom>
        </p:spPr>
        <p:txBody>
          <a:bodyPr lIns="0" rIns="0" tIns="0" bIns="0"/>
          <a:p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647040" y="4328640"/>
            <a:ext cx="5689080" cy="2746440"/>
          </a:xfrm>
          <a:prstGeom prst="rect">
            <a:avLst/>
          </a:prstGeom>
        </p:spPr>
        <p:txBody>
          <a:bodyPr lIns="0" rIns="0" tIns="0" bIns="0"/>
          <a:p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73200" y="4328640"/>
            <a:ext cx="5689080" cy="2746440"/>
          </a:xfrm>
          <a:prstGeom prst="rect">
            <a:avLst/>
          </a:prstGeom>
        </p:spPr>
        <p:txBody>
          <a:bodyPr lIns="0" rIns="0" tIns="0" bIns="0"/>
          <a:p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73200" y="584280"/>
            <a:ext cx="11658240" cy="74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73200" y="1320840"/>
            <a:ext cx="11658240" cy="5758200"/>
          </a:xfrm>
          <a:prstGeom prst="rect">
            <a:avLst/>
          </a:prstGeom>
        </p:spPr>
        <p:txBody>
          <a:bodyPr lIns="0" rIns="0" tIns="0" bIns="0"/>
          <a:p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73200" y="1320840"/>
            <a:ext cx="11658240" cy="5758200"/>
          </a:xfrm>
          <a:prstGeom prst="rect">
            <a:avLst/>
          </a:prstGeom>
        </p:spPr>
        <p:txBody>
          <a:bodyPr lIns="0" rIns="0" tIns="0" bIns="0"/>
          <a:p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2891880" y="1320480"/>
            <a:ext cx="7220880" cy="575820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2891880" y="1320480"/>
            <a:ext cx="7220880" cy="57582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73200" y="584280"/>
            <a:ext cx="11658240" cy="74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673200" y="1320840"/>
            <a:ext cx="11658240" cy="575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73200" y="584280"/>
            <a:ext cx="11658240" cy="74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73200" y="1320840"/>
            <a:ext cx="11658240" cy="5758200"/>
          </a:xfrm>
          <a:prstGeom prst="rect">
            <a:avLst/>
          </a:prstGeom>
        </p:spPr>
        <p:txBody>
          <a:bodyPr lIns="0" rIns="0" tIns="0" bIns="0"/>
          <a:p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73200" y="584280"/>
            <a:ext cx="11658240" cy="74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73200" y="1320840"/>
            <a:ext cx="5689080" cy="5758200"/>
          </a:xfrm>
          <a:prstGeom prst="rect">
            <a:avLst/>
          </a:prstGeom>
        </p:spPr>
        <p:txBody>
          <a:bodyPr lIns="0" rIns="0" tIns="0" bIns="0"/>
          <a:p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6647040" y="1320840"/>
            <a:ext cx="5689080" cy="5758200"/>
          </a:xfrm>
          <a:prstGeom prst="rect">
            <a:avLst/>
          </a:prstGeom>
        </p:spPr>
        <p:txBody>
          <a:bodyPr lIns="0" rIns="0" tIns="0" bIns="0"/>
          <a:p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73200" y="584280"/>
            <a:ext cx="11658240" cy="74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673200" y="584280"/>
            <a:ext cx="11658240" cy="3472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73200" y="584280"/>
            <a:ext cx="11658240" cy="74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73200" y="1320840"/>
            <a:ext cx="5689080" cy="2746440"/>
          </a:xfrm>
          <a:prstGeom prst="rect">
            <a:avLst/>
          </a:prstGeom>
        </p:spPr>
        <p:txBody>
          <a:bodyPr lIns="0" rIns="0" tIns="0" bIns="0"/>
          <a:p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73200" y="4328640"/>
            <a:ext cx="5689080" cy="2746440"/>
          </a:xfrm>
          <a:prstGeom prst="rect">
            <a:avLst/>
          </a:prstGeom>
        </p:spPr>
        <p:txBody>
          <a:bodyPr lIns="0" rIns="0" tIns="0" bIns="0"/>
          <a:p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6647040" y="1320840"/>
            <a:ext cx="5689080" cy="5758200"/>
          </a:xfrm>
          <a:prstGeom prst="rect">
            <a:avLst/>
          </a:prstGeom>
        </p:spPr>
        <p:txBody>
          <a:bodyPr lIns="0" rIns="0" tIns="0" bIns="0"/>
          <a:p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73200" y="584280"/>
            <a:ext cx="11658240" cy="74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73200" y="1320840"/>
            <a:ext cx="11658240" cy="575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73200" y="584280"/>
            <a:ext cx="11658240" cy="74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73200" y="1320840"/>
            <a:ext cx="5689080" cy="5758200"/>
          </a:xfrm>
          <a:prstGeom prst="rect">
            <a:avLst/>
          </a:prstGeom>
        </p:spPr>
        <p:txBody>
          <a:bodyPr lIns="0" rIns="0" tIns="0" bIns="0"/>
          <a:p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647040" y="1320840"/>
            <a:ext cx="5689080" cy="2746440"/>
          </a:xfrm>
          <a:prstGeom prst="rect">
            <a:avLst/>
          </a:prstGeom>
        </p:spPr>
        <p:txBody>
          <a:bodyPr lIns="0" rIns="0" tIns="0" bIns="0"/>
          <a:p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647040" y="4328640"/>
            <a:ext cx="5689080" cy="2746440"/>
          </a:xfrm>
          <a:prstGeom prst="rect">
            <a:avLst/>
          </a:prstGeom>
        </p:spPr>
        <p:txBody>
          <a:bodyPr lIns="0" rIns="0" tIns="0" bIns="0"/>
          <a:p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73200" y="584280"/>
            <a:ext cx="11658240" cy="74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73200" y="1320840"/>
            <a:ext cx="5689080" cy="2746440"/>
          </a:xfrm>
          <a:prstGeom prst="rect">
            <a:avLst/>
          </a:prstGeom>
        </p:spPr>
        <p:txBody>
          <a:bodyPr lIns="0" rIns="0" tIns="0" bIns="0"/>
          <a:p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647040" y="1320840"/>
            <a:ext cx="5689080" cy="2746440"/>
          </a:xfrm>
          <a:prstGeom prst="rect">
            <a:avLst/>
          </a:prstGeom>
        </p:spPr>
        <p:txBody>
          <a:bodyPr lIns="0" rIns="0" tIns="0" bIns="0"/>
          <a:p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73200" y="4328640"/>
            <a:ext cx="11658240" cy="2746440"/>
          </a:xfrm>
          <a:prstGeom prst="rect">
            <a:avLst/>
          </a:prstGeom>
        </p:spPr>
        <p:txBody>
          <a:bodyPr lIns="0" rIns="0" tIns="0" bIns="0"/>
          <a:p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73200" y="584280"/>
            <a:ext cx="11658240" cy="74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73200" y="1320840"/>
            <a:ext cx="11658240" cy="2746440"/>
          </a:xfrm>
          <a:prstGeom prst="rect">
            <a:avLst/>
          </a:prstGeom>
        </p:spPr>
        <p:txBody>
          <a:bodyPr lIns="0" rIns="0" tIns="0" bIns="0"/>
          <a:p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73200" y="4328640"/>
            <a:ext cx="11658240" cy="2746440"/>
          </a:xfrm>
          <a:prstGeom prst="rect">
            <a:avLst/>
          </a:prstGeom>
        </p:spPr>
        <p:txBody>
          <a:bodyPr lIns="0" rIns="0" tIns="0" bIns="0"/>
          <a:p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73200" y="584280"/>
            <a:ext cx="11658240" cy="74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73200" y="1320840"/>
            <a:ext cx="5689080" cy="2746440"/>
          </a:xfrm>
          <a:prstGeom prst="rect">
            <a:avLst/>
          </a:prstGeom>
        </p:spPr>
        <p:txBody>
          <a:bodyPr lIns="0" rIns="0" tIns="0" bIns="0"/>
          <a:p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647040" y="1320840"/>
            <a:ext cx="5689080" cy="2746440"/>
          </a:xfrm>
          <a:prstGeom prst="rect">
            <a:avLst/>
          </a:prstGeom>
        </p:spPr>
        <p:txBody>
          <a:bodyPr lIns="0" rIns="0" tIns="0" bIns="0"/>
          <a:p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647040" y="4328640"/>
            <a:ext cx="5689080" cy="2746440"/>
          </a:xfrm>
          <a:prstGeom prst="rect">
            <a:avLst/>
          </a:prstGeom>
        </p:spPr>
        <p:txBody>
          <a:bodyPr lIns="0" rIns="0" tIns="0" bIns="0"/>
          <a:p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673200" y="4328640"/>
            <a:ext cx="5689080" cy="2746440"/>
          </a:xfrm>
          <a:prstGeom prst="rect">
            <a:avLst/>
          </a:prstGeom>
        </p:spPr>
        <p:txBody>
          <a:bodyPr lIns="0" rIns="0" tIns="0" bIns="0"/>
          <a:p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73200" y="584280"/>
            <a:ext cx="11658240" cy="74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73200" y="1320840"/>
            <a:ext cx="11658240" cy="5758200"/>
          </a:xfrm>
          <a:prstGeom prst="rect">
            <a:avLst/>
          </a:prstGeom>
        </p:spPr>
        <p:txBody>
          <a:bodyPr lIns="0" rIns="0" tIns="0" bIns="0"/>
          <a:p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73200" y="1320840"/>
            <a:ext cx="11658240" cy="5758200"/>
          </a:xfrm>
          <a:prstGeom prst="rect">
            <a:avLst/>
          </a:prstGeom>
        </p:spPr>
        <p:txBody>
          <a:bodyPr lIns="0" rIns="0" tIns="0" bIns="0"/>
          <a:p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2891880" y="1320480"/>
            <a:ext cx="7220880" cy="5758200"/>
          </a:xfrm>
          <a:prstGeom prst="rect">
            <a:avLst/>
          </a:prstGeom>
          <a:ln>
            <a:noFill/>
          </a:ln>
        </p:spPr>
      </p:pic>
      <p:pic>
        <p:nvPicPr>
          <p:cNvPr id="74" name="" descr=""/>
          <p:cNvPicPr/>
          <p:nvPr/>
        </p:nvPicPr>
        <p:blipFill>
          <a:blip r:embed="rId3"/>
          <a:stretch/>
        </p:blipFill>
        <p:spPr>
          <a:xfrm>
            <a:off x="2891880" y="1320480"/>
            <a:ext cx="7220880" cy="57582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73200" y="584280"/>
            <a:ext cx="11658240" cy="74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73200" y="1320840"/>
            <a:ext cx="11658240" cy="575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73200" y="584280"/>
            <a:ext cx="11658240" cy="74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73200" y="1320840"/>
            <a:ext cx="11658240" cy="5758200"/>
          </a:xfrm>
          <a:prstGeom prst="rect">
            <a:avLst/>
          </a:prstGeom>
        </p:spPr>
        <p:txBody>
          <a:bodyPr lIns="0" rIns="0" tIns="0" bIns="0"/>
          <a:p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73200" y="584280"/>
            <a:ext cx="11658240" cy="74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73200" y="1320840"/>
            <a:ext cx="5689080" cy="5758200"/>
          </a:xfrm>
          <a:prstGeom prst="rect">
            <a:avLst/>
          </a:prstGeom>
        </p:spPr>
        <p:txBody>
          <a:bodyPr lIns="0" rIns="0" tIns="0" bIns="0"/>
          <a:p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647040" y="1320840"/>
            <a:ext cx="5689080" cy="5758200"/>
          </a:xfrm>
          <a:prstGeom prst="rect">
            <a:avLst/>
          </a:prstGeom>
        </p:spPr>
        <p:txBody>
          <a:bodyPr lIns="0" rIns="0" tIns="0" bIns="0"/>
          <a:p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73200" y="584280"/>
            <a:ext cx="11658240" cy="74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73200" y="584280"/>
            <a:ext cx="11658240" cy="74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73200" y="1320840"/>
            <a:ext cx="11658240" cy="5758200"/>
          </a:xfrm>
          <a:prstGeom prst="rect">
            <a:avLst/>
          </a:prstGeom>
        </p:spPr>
        <p:txBody>
          <a:bodyPr lIns="0" rIns="0" tIns="0" bIns="0"/>
          <a:p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73200" y="584280"/>
            <a:ext cx="11658240" cy="3472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73200" y="584280"/>
            <a:ext cx="11658240" cy="74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73200" y="1320840"/>
            <a:ext cx="5689080" cy="2746440"/>
          </a:xfrm>
          <a:prstGeom prst="rect">
            <a:avLst/>
          </a:prstGeom>
        </p:spPr>
        <p:txBody>
          <a:bodyPr lIns="0" rIns="0" tIns="0" bIns="0"/>
          <a:p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73200" y="4328640"/>
            <a:ext cx="5689080" cy="2746440"/>
          </a:xfrm>
          <a:prstGeom prst="rect">
            <a:avLst/>
          </a:prstGeom>
        </p:spPr>
        <p:txBody>
          <a:bodyPr lIns="0" rIns="0" tIns="0" bIns="0"/>
          <a:p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6647040" y="1320840"/>
            <a:ext cx="5689080" cy="5758200"/>
          </a:xfrm>
          <a:prstGeom prst="rect">
            <a:avLst/>
          </a:prstGeom>
        </p:spPr>
        <p:txBody>
          <a:bodyPr lIns="0" rIns="0" tIns="0" bIns="0"/>
          <a:p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73200" y="584280"/>
            <a:ext cx="11658240" cy="74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73200" y="1320840"/>
            <a:ext cx="5689080" cy="5758200"/>
          </a:xfrm>
          <a:prstGeom prst="rect">
            <a:avLst/>
          </a:prstGeom>
        </p:spPr>
        <p:txBody>
          <a:bodyPr lIns="0" rIns="0" tIns="0" bIns="0"/>
          <a:p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6647040" y="1320840"/>
            <a:ext cx="5689080" cy="2746440"/>
          </a:xfrm>
          <a:prstGeom prst="rect">
            <a:avLst/>
          </a:prstGeom>
        </p:spPr>
        <p:txBody>
          <a:bodyPr lIns="0" rIns="0" tIns="0" bIns="0"/>
          <a:p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6647040" y="4328640"/>
            <a:ext cx="5689080" cy="2746440"/>
          </a:xfrm>
          <a:prstGeom prst="rect">
            <a:avLst/>
          </a:prstGeom>
        </p:spPr>
        <p:txBody>
          <a:bodyPr lIns="0" rIns="0" tIns="0" bIns="0"/>
          <a:p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73200" y="584280"/>
            <a:ext cx="11658240" cy="74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73200" y="1320840"/>
            <a:ext cx="5689080" cy="2746440"/>
          </a:xfrm>
          <a:prstGeom prst="rect">
            <a:avLst/>
          </a:prstGeom>
        </p:spPr>
        <p:txBody>
          <a:bodyPr lIns="0" rIns="0" tIns="0" bIns="0"/>
          <a:p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6647040" y="1320840"/>
            <a:ext cx="5689080" cy="2746440"/>
          </a:xfrm>
          <a:prstGeom prst="rect">
            <a:avLst/>
          </a:prstGeom>
        </p:spPr>
        <p:txBody>
          <a:bodyPr lIns="0" rIns="0" tIns="0" bIns="0"/>
          <a:p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73200" y="4328640"/>
            <a:ext cx="11658240" cy="2746440"/>
          </a:xfrm>
          <a:prstGeom prst="rect">
            <a:avLst/>
          </a:prstGeom>
        </p:spPr>
        <p:txBody>
          <a:bodyPr lIns="0" rIns="0" tIns="0" bIns="0"/>
          <a:p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73200" y="584280"/>
            <a:ext cx="11658240" cy="74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73200" y="1320840"/>
            <a:ext cx="11658240" cy="2746440"/>
          </a:xfrm>
          <a:prstGeom prst="rect">
            <a:avLst/>
          </a:prstGeom>
        </p:spPr>
        <p:txBody>
          <a:bodyPr lIns="0" rIns="0" tIns="0" bIns="0"/>
          <a:p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73200" y="4328640"/>
            <a:ext cx="11658240" cy="2746440"/>
          </a:xfrm>
          <a:prstGeom prst="rect">
            <a:avLst/>
          </a:prstGeom>
        </p:spPr>
        <p:txBody>
          <a:bodyPr lIns="0" rIns="0" tIns="0" bIns="0"/>
          <a:p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73200" y="584280"/>
            <a:ext cx="11658240" cy="74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73200" y="1320840"/>
            <a:ext cx="5689080" cy="2746440"/>
          </a:xfrm>
          <a:prstGeom prst="rect">
            <a:avLst/>
          </a:prstGeom>
        </p:spPr>
        <p:txBody>
          <a:bodyPr lIns="0" rIns="0" tIns="0" bIns="0"/>
          <a:p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647040" y="1320840"/>
            <a:ext cx="5689080" cy="2746440"/>
          </a:xfrm>
          <a:prstGeom prst="rect">
            <a:avLst/>
          </a:prstGeom>
        </p:spPr>
        <p:txBody>
          <a:bodyPr lIns="0" rIns="0" tIns="0" bIns="0"/>
          <a:p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647040" y="4328640"/>
            <a:ext cx="5689080" cy="2746440"/>
          </a:xfrm>
          <a:prstGeom prst="rect">
            <a:avLst/>
          </a:prstGeom>
        </p:spPr>
        <p:txBody>
          <a:bodyPr lIns="0" rIns="0" tIns="0" bIns="0"/>
          <a:p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673200" y="4328640"/>
            <a:ext cx="5689080" cy="2746440"/>
          </a:xfrm>
          <a:prstGeom prst="rect">
            <a:avLst/>
          </a:prstGeom>
        </p:spPr>
        <p:txBody>
          <a:bodyPr lIns="0" rIns="0" tIns="0" bIns="0"/>
          <a:p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73200" y="584280"/>
            <a:ext cx="11658240" cy="74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73200" y="1320840"/>
            <a:ext cx="11658240" cy="5758200"/>
          </a:xfrm>
          <a:prstGeom prst="rect">
            <a:avLst/>
          </a:prstGeom>
        </p:spPr>
        <p:txBody>
          <a:bodyPr lIns="0" rIns="0" tIns="0" bIns="0"/>
          <a:p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73200" y="1320840"/>
            <a:ext cx="11658240" cy="5758200"/>
          </a:xfrm>
          <a:prstGeom prst="rect">
            <a:avLst/>
          </a:prstGeom>
        </p:spPr>
        <p:txBody>
          <a:bodyPr lIns="0" rIns="0" tIns="0" bIns="0"/>
          <a:p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2"/>
          <a:stretch/>
        </p:blipFill>
        <p:spPr>
          <a:xfrm>
            <a:off x="2891880" y="1320480"/>
            <a:ext cx="7220880" cy="575820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3"/>
          <a:stretch/>
        </p:blipFill>
        <p:spPr>
          <a:xfrm>
            <a:off x="2891880" y="1320480"/>
            <a:ext cx="7220880" cy="57582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73200" y="584280"/>
            <a:ext cx="11658240" cy="74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73200" y="1320840"/>
            <a:ext cx="5689080" cy="5758200"/>
          </a:xfrm>
          <a:prstGeom prst="rect">
            <a:avLst/>
          </a:prstGeom>
        </p:spPr>
        <p:txBody>
          <a:bodyPr lIns="0" rIns="0" tIns="0" bIns="0"/>
          <a:p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647040" y="1320840"/>
            <a:ext cx="5689080" cy="5758200"/>
          </a:xfrm>
          <a:prstGeom prst="rect">
            <a:avLst/>
          </a:prstGeom>
        </p:spPr>
        <p:txBody>
          <a:bodyPr lIns="0" rIns="0" tIns="0" bIns="0"/>
          <a:p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73200" y="584280"/>
            <a:ext cx="11658240" cy="74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73200" y="584280"/>
            <a:ext cx="11658240" cy="3472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73200" y="584280"/>
            <a:ext cx="11658240" cy="74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73200" y="1320840"/>
            <a:ext cx="5689080" cy="2746440"/>
          </a:xfrm>
          <a:prstGeom prst="rect">
            <a:avLst/>
          </a:prstGeom>
        </p:spPr>
        <p:txBody>
          <a:bodyPr lIns="0" rIns="0" tIns="0" bIns="0"/>
          <a:p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73200" y="4328640"/>
            <a:ext cx="5689080" cy="2746440"/>
          </a:xfrm>
          <a:prstGeom prst="rect">
            <a:avLst/>
          </a:prstGeom>
        </p:spPr>
        <p:txBody>
          <a:bodyPr lIns="0" rIns="0" tIns="0" bIns="0"/>
          <a:p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647040" y="1320840"/>
            <a:ext cx="5689080" cy="5758200"/>
          </a:xfrm>
          <a:prstGeom prst="rect">
            <a:avLst/>
          </a:prstGeom>
        </p:spPr>
        <p:txBody>
          <a:bodyPr lIns="0" rIns="0" tIns="0" bIns="0"/>
          <a:p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73200" y="584280"/>
            <a:ext cx="11658240" cy="74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73200" y="1320840"/>
            <a:ext cx="5689080" cy="5758200"/>
          </a:xfrm>
          <a:prstGeom prst="rect">
            <a:avLst/>
          </a:prstGeom>
        </p:spPr>
        <p:txBody>
          <a:bodyPr lIns="0" rIns="0" tIns="0" bIns="0"/>
          <a:p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647040" y="1320840"/>
            <a:ext cx="5689080" cy="2746440"/>
          </a:xfrm>
          <a:prstGeom prst="rect">
            <a:avLst/>
          </a:prstGeom>
        </p:spPr>
        <p:txBody>
          <a:bodyPr lIns="0" rIns="0" tIns="0" bIns="0"/>
          <a:p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647040" y="4328640"/>
            <a:ext cx="5689080" cy="2746440"/>
          </a:xfrm>
          <a:prstGeom prst="rect">
            <a:avLst/>
          </a:prstGeom>
        </p:spPr>
        <p:txBody>
          <a:bodyPr lIns="0" rIns="0" tIns="0" bIns="0"/>
          <a:p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73200" y="584280"/>
            <a:ext cx="11658240" cy="748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2400" spc="-1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73200" y="1320840"/>
            <a:ext cx="5689080" cy="2746440"/>
          </a:xfrm>
          <a:prstGeom prst="rect">
            <a:avLst/>
          </a:prstGeom>
        </p:spPr>
        <p:txBody>
          <a:bodyPr lIns="0" rIns="0" tIns="0" bIns="0"/>
          <a:p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647040" y="1320840"/>
            <a:ext cx="5689080" cy="2746440"/>
          </a:xfrm>
          <a:prstGeom prst="rect">
            <a:avLst/>
          </a:prstGeom>
        </p:spPr>
        <p:txBody>
          <a:bodyPr lIns="0" rIns="0" tIns="0" bIns="0"/>
          <a:p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73200" y="4328640"/>
            <a:ext cx="11658240" cy="2746440"/>
          </a:xfrm>
          <a:prstGeom prst="rect">
            <a:avLst/>
          </a:prstGeom>
        </p:spPr>
        <p:txBody>
          <a:bodyPr lIns="0" rIns="0" tIns="0" bIns="0"/>
          <a:p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73200" y="3086280"/>
            <a:ext cx="11658240" cy="3568320"/>
          </a:xfrm>
          <a:prstGeom prst="rect">
            <a:avLst/>
          </a:prstGeom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10400" spc="205" strike="noStrike" cap="all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Futura"/>
                <a:ea typeface="Futura"/>
              </a:rPr>
              <a:t>Ti</a:t>
            </a:r>
            <a:r>
              <a:rPr b="0" lang="en-US" sz="10400" spc="205" strike="noStrike" cap="all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Futura"/>
                <a:ea typeface="Futura"/>
              </a:rPr>
              <a:t>tl</a:t>
            </a:r>
            <a:r>
              <a:rPr b="0" lang="en-US" sz="10400" spc="205" strike="noStrike" cap="all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Futura"/>
                <a:ea typeface="Futura"/>
              </a:rPr>
              <a:t>e </a:t>
            </a:r>
            <a:r>
              <a:rPr b="0" lang="en-US" sz="10400" spc="205" strike="noStrike" cap="all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Futura"/>
                <a:ea typeface="Futura"/>
              </a:rPr>
              <a:t>Te</a:t>
            </a:r>
            <a:r>
              <a:rPr b="0" lang="en-US" sz="10400" spc="205" strike="noStrike" cap="all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Futura"/>
                <a:ea typeface="Futura"/>
              </a:rPr>
              <a:t>xt</a:t>
            </a:r>
            <a:endParaRPr b="0" lang="en-US" sz="2400" spc="-1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6338880" y="9234360"/>
            <a:ext cx="326880" cy="337320"/>
          </a:xfrm>
          <a:prstGeom prst="rect">
            <a:avLst/>
          </a:prstGeom>
        </p:spPr>
        <p:txBody>
          <a:bodyPr lIns="50760" rIns="50760" tIns="50760" bIns="50760"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50160" y="2282040"/>
            <a:ext cx="11703600" cy="56563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55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</a:rPr>
              <a:t>Click to edit the outline text format</a:t>
            </a:r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55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</a:rPr>
              <a:t>Second Outline Level</a:t>
            </a:r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55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</a:rPr>
              <a:t>Third Outline Level</a:t>
            </a:r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55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</a:rPr>
              <a:t>Fourth Outline Level</a:t>
            </a:r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55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</a:rPr>
              <a:t>Fifth Outline Level</a:t>
            </a:r>
            <a:endParaRPr b="0" lang="en-US" sz="20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55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</a:rPr>
              <a:t>Sixth Outline Level</a:t>
            </a:r>
            <a:endParaRPr b="0" lang="en-US" sz="20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55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</a:rPr>
              <a:t>Seventh Outline Level</a:t>
            </a:r>
            <a:endParaRPr b="0" lang="en-US" sz="20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body"/>
          </p:nvPr>
        </p:nvSpPr>
        <p:spPr>
          <a:xfrm>
            <a:off x="673200" y="1320840"/>
            <a:ext cx="11658240" cy="5758200"/>
          </a:xfrm>
          <a:prstGeom prst="rect">
            <a:avLst/>
          </a:prstGeom>
        </p:spPr>
        <p:txBody>
          <a:bodyPr lIns="50760" rIns="50760" tIns="50760" bIns="5076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233" strike="noStrike" cap="all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Futura"/>
                <a:ea typeface="Futura"/>
              </a:rPr>
              <a:t>Click to edit the outline text format</a:t>
            </a:r>
            <a:endParaRPr b="0" lang="en-US" sz="26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600" spc="233" strike="noStrike" cap="all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Futura"/>
                <a:ea typeface="Futura"/>
              </a:rPr>
              <a:t>Second Outline Level</a:t>
            </a:r>
            <a:endParaRPr b="0" lang="en-US" sz="26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233" strike="noStrike" cap="all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Futura"/>
                <a:ea typeface="Futura"/>
              </a:rPr>
              <a:t>Third Outline Level</a:t>
            </a:r>
            <a:endParaRPr b="0" lang="en-US" sz="26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600" spc="233" strike="noStrike" cap="all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Futura"/>
                <a:ea typeface="Futura"/>
              </a:rPr>
              <a:t>Fourth Outline Level</a:t>
            </a:r>
            <a:endParaRPr b="0" lang="en-US" sz="26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233" strike="noStrike" cap="all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Futura"/>
                <a:ea typeface="Futura"/>
              </a:rPr>
              <a:t>Fifth Outline Level</a:t>
            </a:r>
            <a:endParaRPr b="0" lang="en-US" sz="26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233" strike="noStrike" cap="all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Futura"/>
                <a:ea typeface="Futura"/>
              </a:rPr>
              <a:t>Sixth Outline Level</a:t>
            </a:r>
            <a:endParaRPr b="0" lang="en-US" sz="26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  <a:p>
            <a:pPr algn="ctr">
              <a:lnSpc>
                <a:spcPct val="100000"/>
              </a:lnSpc>
            </a:pPr>
            <a:r>
              <a:rPr b="0" lang="en-US" sz="2600" spc="233" strike="noStrike" cap="all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Futura"/>
                <a:ea typeface="Futura"/>
              </a:rPr>
              <a:t>Seventh Outline Leveldonec quis nunc</a:t>
            </a:r>
            <a:endParaRPr b="0" lang="en-US" sz="26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title"/>
          </p:nvPr>
        </p:nvSpPr>
        <p:spPr>
          <a:xfrm>
            <a:off x="673200" y="584280"/>
            <a:ext cx="11658240" cy="748800"/>
          </a:xfrm>
          <a:prstGeom prst="rect">
            <a:avLst/>
          </a:prstGeom>
        </p:spPr>
        <p:txBody>
          <a:bodyPr lIns="50760" rIns="50760" tIns="50760" bIns="50760"/>
          <a:p>
            <a:pPr algn="ctr">
              <a:lnSpc>
                <a:spcPct val="100000"/>
              </a:lnSpc>
            </a:pPr>
            <a:r>
              <a:rPr b="0" lang="en-US" sz="4000" spc="77" strike="noStrike" cap="all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Futura"/>
                <a:ea typeface="Futura"/>
              </a:rPr>
              <a:t>Title Text</a:t>
            </a:r>
            <a:endParaRPr b="0" lang="en-US" sz="2400" spc="-1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73200" y="2387520"/>
            <a:ext cx="11658240" cy="6451200"/>
          </a:xfrm>
          <a:prstGeom prst="rect">
            <a:avLst/>
          </a:prstGeom>
        </p:spPr>
        <p:txBody>
          <a:bodyPr lIns="50760" rIns="50760" tIns="50760" bIns="5076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55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Click to edit the outline text format</a:t>
            </a:r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55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Second Outline Level</a:t>
            </a:r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55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Third Outline Level</a:t>
            </a:r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55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Fourth Outline Level</a:t>
            </a:r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55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Fifth Outline Level</a:t>
            </a:r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55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Sixth Outline Level</a:t>
            </a:r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  <a:p>
            <a:pPr marL="380880" indent="-380520">
              <a:lnSpc>
                <a:spcPct val="100000"/>
              </a:lnSpc>
              <a:buClr>
                <a:srgbClr val="9a958e"/>
              </a:buClr>
              <a:buSzPct val="75000"/>
              <a:buFont typeface="Symbol" charset="2"/>
              <a:buChar char=""/>
            </a:pPr>
            <a:r>
              <a:rPr b="0" lang="en-US" sz="2800" spc="55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Seventh Outline LevelBody Level One</a:t>
            </a:r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  <a:p>
            <a:pPr lvl="1" marL="762120" indent="-380520">
              <a:lnSpc>
                <a:spcPct val="100000"/>
              </a:lnSpc>
              <a:buClr>
                <a:srgbClr val="9a958e"/>
              </a:buClr>
              <a:buSzPct val="75000"/>
              <a:buFont typeface="Symbol" charset="2"/>
              <a:buChar char=""/>
            </a:pPr>
            <a:r>
              <a:rPr b="0" lang="en-US" sz="2800" spc="55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Body Level Two</a:t>
            </a:r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  <a:p>
            <a:pPr lvl="2" marL="1143000" indent="-380520">
              <a:lnSpc>
                <a:spcPct val="100000"/>
              </a:lnSpc>
              <a:buClr>
                <a:srgbClr val="9a958e"/>
              </a:buClr>
              <a:buSzPct val="75000"/>
              <a:buFont typeface="Symbol" charset="2"/>
              <a:buChar char=""/>
            </a:pPr>
            <a:r>
              <a:rPr b="0" lang="en-US" sz="2800" spc="55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Body Level Three</a:t>
            </a:r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  <a:p>
            <a:pPr lvl="3" marL="1523880" indent="-380520">
              <a:lnSpc>
                <a:spcPct val="100000"/>
              </a:lnSpc>
              <a:buClr>
                <a:srgbClr val="9a958e"/>
              </a:buClr>
              <a:buSzPct val="75000"/>
              <a:buFont typeface="Symbol" charset="2"/>
              <a:buChar char=""/>
            </a:pPr>
            <a:r>
              <a:rPr b="0" lang="en-US" sz="2800" spc="55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Body Level Four</a:t>
            </a:r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  <a:p>
            <a:pPr lvl="4" marL="1905120" indent="-380520">
              <a:lnSpc>
                <a:spcPct val="100000"/>
              </a:lnSpc>
              <a:buClr>
                <a:srgbClr val="9a958e"/>
              </a:buClr>
              <a:buSzPct val="75000"/>
              <a:buFont typeface="Symbol" charset="2"/>
              <a:buChar char=""/>
            </a:pPr>
            <a:r>
              <a:rPr b="0" lang="en-US" sz="2800" spc="55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Body Level Five</a:t>
            </a:r>
            <a:endParaRPr b="0" lang="en-US" sz="28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sldNum"/>
          </p:nvPr>
        </p:nvSpPr>
        <p:spPr>
          <a:xfrm>
            <a:off x="6338880" y="9235440"/>
            <a:ext cx="326880" cy="337320"/>
          </a:xfrm>
          <a:prstGeom prst="rect">
            <a:avLst/>
          </a:prstGeom>
        </p:spPr>
        <p:txBody>
          <a:bodyPr lIns="50760" rIns="50760" tIns="50760" bIns="50760"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body"/>
          </p:nvPr>
        </p:nvSpPr>
        <p:spPr>
          <a:xfrm>
            <a:off x="673200" y="1320840"/>
            <a:ext cx="11658240" cy="5758200"/>
          </a:xfrm>
          <a:prstGeom prst="rect">
            <a:avLst/>
          </a:prstGeom>
        </p:spPr>
        <p:txBody>
          <a:bodyPr lIns="50760" rIns="50760" tIns="50760" bIns="5076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233" strike="noStrike" cap="all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Futura"/>
                <a:ea typeface="Futura"/>
              </a:rPr>
              <a:t>Click to edit the outline text format</a:t>
            </a:r>
            <a:endParaRPr b="0" lang="en-US" sz="26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600" spc="233" strike="noStrike" cap="all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Futura"/>
                <a:ea typeface="Futura"/>
              </a:rPr>
              <a:t>Second Outline Level</a:t>
            </a:r>
            <a:endParaRPr b="0" lang="en-US" sz="26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233" strike="noStrike" cap="all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Futura"/>
                <a:ea typeface="Futura"/>
              </a:rPr>
              <a:t>Third Outline Level</a:t>
            </a:r>
            <a:endParaRPr b="0" lang="en-US" sz="26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600" spc="233" strike="noStrike" cap="all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Futura"/>
                <a:ea typeface="Futura"/>
              </a:rPr>
              <a:t>Fourth Outline Level</a:t>
            </a:r>
            <a:endParaRPr b="0" lang="en-US" sz="26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233" strike="noStrike" cap="all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Futura"/>
                <a:ea typeface="Futura"/>
              </a:rPr>
              <a:t>Fifth Outline Level</a:t>
            </a:r>
            <a:endParaRPr b="0" lang="en-US" sz="26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233" strike="noStrike" cap="all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Futura"/>
                <a:ea typeface="Futura"/>
              </a:rPr>
              <a:t>Sixth Outline Level</a:t>
            </a:r>
            <a:endParaRPr b="0" lang="en-US" sz="26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  <a:p>
            <a:pPr algn="ctr">
              <a:lnSpc>
                <a:spcPct val="100000"/>
              </a:lnSpc>
            </a:pPr>
            <a:r>
              <a:rPr b="0" lang="en-US" sz="2600" spc="233" strike="noStrike" cap="all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Futura"/>
                <a:ea typeface="Futura"/>
              </a:rPr>
              <a:t>Seventh Outline Leveldonec quis nunc</a:t>
            </a:r>
            <a:endParaRPr b="0" lang="en-US" sz="2600" spc="55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title"/>
          </p:nvPr>
        </p:nvSpPr>
        <p:spPr>
          <a:xfrm>
            <a:off x="673200" y="584280"/>
            <a:ext cx="11658240" cy="748800"/>
          </a:xfrm>
          <a:prstGeom prst="rect">
            <a:avLst/>
          </a:prstGeom>
        </p:spPr>
        <p:txBody>
          <a:bodyPr lIns="50760" rIns="50760" tIns="50760" bIns="50760"/>
          <a:p>
            <a:pPr algn="ctr">
              <a:lnSpc>
                <a:spcPct val="100000"/>
              </a:lnSpc>
            </a:pPr>
            <a:r>
              <a:rPr b="0" lang="en-US" sz="4000" spc="77" strike="noStrike" cap="all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Futura"/>
                <a:ea typeface="Futura"/>
              </a:rPr>
              <a:t>Title Text</a:t>
            </a:r>
            <a:endParaRPr b="0" lang="en-US" sz="2400" spc="-1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sldNum"/>
          </p:nvPr>
        </p:nvSpPr>
        <p:spPr>
          <a:xfrm>
            <a:off x="6338880" y="9234360"/>
            <a:ext cx="326880" cy="337320"/>
          </a:xfrm>
          <a:prstGeom prst="rect">
            <a:avLst/>
          </a:prstGeom>
        </p:spPr>
        <p:txBody>
          <a:bodyPr lIns="50760" rIns="50760" tIns="50760" bIns="50760"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2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Layout" Target="../slideLayouts/slideLayout2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2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2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slideLayout" Target="../slideLayouts/slideLayout2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slideLayout" Target="../slideLayouts/slideLayout2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2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673200" y="3086280"/>
            <a:ext cx="11658240" cy="356832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 anchor="ctr"/>
          <a:p>
            <a:pPr algn="ctr">
              <a:lnSpc>
                <a:spcPct val="100000"/>
              </a:lnSpc>
            </a:pPr>
            <a:r>
              <a:rPr b="0" lang="en-US" sz="10400" spc="205" strike="noStrike" cap="all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Futura"/>
                <a:ea typeface="Futura"/>
              </a:rPr>
              <a:t>L-J Model of Argon</a:t>
            </a:r>
            <a:endParaRPr b="0" lang="en-US" sz="2400" spc="-1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phononsdisp1.png" descr=""/>
          <p:cNvPicPr/>
          <p:nvPr/>
        </p:nvPicPr>
        <p:blipFill>
          <a:blip r:embed="rId1"/>
          <a:stretch/>
        </p:blipFill>
        <p:spPr>
          <a:xfrm>
            <a:off x="2285280" y="1495080"/>
            <a:ext cx="9018000" cy="6763320"/>
          </a:xfrm>
          <a:prstGeom prst="rect">
            <a:avLst/>
          </a:prstGeom>
          <a:ln w="12600">
            <a:noFill/>
          </a:ln>
          <a:effectLst>
            <a:outerShdw algn="b" blurRad="190500" dir="5400000" dist="8455" kx="0" ky="0" rotWithShape="0" sx="100000" sy="100000">
              <a:srgbClr val="000000"/>
            </a:outerShdw>
          </a:effectLst>
        </p:spPr>
      </p:pic>
      <p:sp>
        <p:nvSpPr>
          <p:cNvPr id="174" name="TextShape 1"/>
          <p:cNvSpPr txBox="1"/>
          <p:nvPr/>
        </p:nvSpPr>
        <p:spPr>
          <a:xfrm>
            <a:off x="673200" y="584280"/>
            <a:ext cx="11658240" cy="74880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/>
          <a:p>
            <a:pPr algn="ctr">
              <a:lnSpc>
                <a:spcPct val="100000"/>
              </a:lnSpc>
            </a:pPr>
            <a:r>
              <a:rPr b="0" lang="en-US" sz="3959" spc="77" strike="noStrike" cap="all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Futura"/>
                <a:ea typeface="Futura"/>
              </a:rPr>
              <a:t>Phonon Dispersion</a:t>
            </a:r>
            <a:endParaRPr b="0" lang="en-US" sz="2400" spc="-1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175" name="Line 2"/>
          <p:cNvSpPr/>
          <p:nvPr/>
        </p:nvSpPr>
        <p:spPr>
          <a:xfrm flipV="1">
            <a:off x="5549760" y="2185200"/>
            <a:ext cx="360" cy="5414040"/>
          </a:xfrm>
          <a:prstGeom prst="line">
            <a:avLst/>
          </a:prstGeom>
          <a:ln w="25560">
            <a:solidFill>
              <a:schemeClr val="accent5">
                <a:alpha val="7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Line 3"/>
          <p:cNvSpPr/>
          <p:nvPr/>
        </p:nvSpPr>
        <p:spPr>
          <a:xfrm flipV="1">
            <a:off x="6603840" y="2185200"/>
            <a:ext cx="0" cy="5414040"/>
          </a:xfrm>
          <a:prstGeom prst="line">
            <a:avLst/>
          </a:prstGeom>
          <a:ln w="25560">
            <a:solidFill>
              <a:schemeClr val="accent5">
                <a:alpha val="7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Line 4"/>
          <p:cNvSpPr/>
          <p:nvPr/>
        </p:nvSpPr>
        <p:spPr>
          <a:xfrm flipV="1">
            <a:off x="7149960" y="2185200"/>
            <a:ext cx="360" cy="5383080"/>
          </a:xfrm>
          <a:prstGeom prst="line">
            <a:avLst/>
          </a:prstGeom>
          <a:ln w="25560">
            <a:solidFill>
              <a:schemeClr val="accent5">
                <a:alpha val="7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Line 5"/>
          <p:cNvSpPr/>
          <p:nvPr/>
        </p:nvSpPr>
        <p:spPr>
          <a:xfrm flipV="1">
            <a:off x="9270720" y="2185200"/>
            <a:ext cx="360" cy="5383080"/>
          </a:xfrm>
          <a:prstGeom prst="line">
            <a:avLst/>
          </a:prstGeom>
          <a:ln w="25560">
            <a:solidFill>
              <a:schemeClr val="accent5">
                <a:alpha val="7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6"/>
          <p:cNvSpPr/>
          <p:nvPr/>
        </p:nvSpPr>
        <p:spPr>
          <a:xfrm>
            <a:off x="3322800" y="1645560"/>
            <a:ext cx="36468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 𝚪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7"/>
          <p:cNvSpPr/>
          <p:nvPr/>
        </p:nvSpPr>
        <p:spPr>
          <a:xfrm>
            <a:off x="9088560" y="1626480"/>
            <a:ext cx="36468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 𝚪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CustomShape 8"/>
          <p:cNvSpPr/>
          <p:nvPr/>
        </p:nvSpPr>
        <p:spPr>
          <a:xfrm>
            <a:off x="5333400" y="1664640"/>
            <a:ext cx="40752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 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CustomShape 9"/>
          <p:cNvSpPr/>
          <p:nvPr/>
        </p:nvSpPr>
        <p:spPr>
          <a:xfrm>
            <a:off x="6297840" y="1645560"/>
            <a:ext cx="50040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 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10"/>
          <p:cNvSpPr/>
          <p:nvPr/>
        </p:nvSpPr>
        <p:spPr>
          <a:xfrm>
            <a:off x="6937920" y="1664640"/>
            <a:ext cx="39852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 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11"/>
          <p:cNvSpPr/>
          <p:nvPr/>
        </p:nvSpPr>
        <p:spPr>
          <a:xfrm>
            <a:off x="10064880" y="1645560"/>
            <a:ext cx="36792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 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12"/>
          <p:cNvSpPr/>
          <p:nvPr/>
        </p:nvSpPr>
        <p:spPr>
          <a:xfrm>
            <a:off x="3749040" y="6847560"/>
            <a:ext cx="143316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1350m/s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13"/>
          <p:cNvSpPr/>
          <p:nvPr/>
        </p:nvSpPr>
        <p:spPr>
          <a:xfrm>
            <a:off x="8595360" y="4114800"/>
            <a:ext cx="143316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2943m/s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14"/>
          <p:cNvSpPr/>
          <p:nvPr/>
        </p:nvSpPr>
        <p:spPr>
          <a:xfrm>
            <a:off x="2412000" y="5841720"/>
            <a:ext cx="143316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1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7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8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6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m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/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673200" y="584280"/>
            <a:ext cx="11658240" cy="74880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/>
          <a:p>
            <a:pPr algn="ctr">
              <a:lnSpc>
                <a:spcPct val="100000"/>
              </a:lnSpc>
            </a:pPr>
            <a:r>
              <a:rPr b="0" lang="en-US" sz="3959" spc="77" strike="noStrike" cap="all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Futura"/>
                <a:ea typeface="Futura"/>
              </a:rPr>
              <a:t>Sound Velocity</a:t>
            </a:r>
            <a:endParaRPr b="0" lang="en-US" sz="2400" spc="-1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193320" y="1587600"/>
            <a:ext cx="12617640" cy="8334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/>
          <a:p>
            <a:pPr marL="228600" indent="-228240">
              <a:lnSpc>
                <a:spcPct val="100000"/>
              </a:lnSpc>
              <a:buClr>
                <a:srgbClr val="5b5854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For small stress, strain is proportional (linearly varies with) strain ➢ Hooke’s law.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100000"/>
              </a:lnSpc>
              <a:buClr>
                <a:srgbClr val="5b5854"/>
              </a:buClr>
              <a:buFont typeface="Symbol" charset="2"/>
              <a:buChar char=""/>
            </a:pP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The proportionality constants are 4th order (rank) tensors.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0" name="image.pdf" descr=""/>
          <p:cNvPicPr/>
          <p:nvPr/>
        </p:nvPicPr>
        <p:blipFill>
          <a:blip r:embed="rId1"/>
          <a:stretch/>
        </p:blipFill>
        <p:spPr>
          <a:xfrm>
            <a:off x="6764040" y="4512960"/>
            <a:ext cx="1331280" cy="477360"/>
          </a:xfrm>
          <a:prstGeom prst="rect">
            <a:avLst/>
          </a:prstGeom>
          <a:ln w="12600">
            <a:noFill/>
          </a:ln>
        </p:spPr>
      </p:pic>
      <p:pic>
        <p:nvPicPr>
          <p:cNvPr id="191" name="image.pdf" descr=""/>
          <p:cNvPicPr/>
          <p:nvPr/>
        </p:nvPicPr>
        <p:blipFill>
          <a:blip r:embed="rId2"/>
          <a:stretch/>
        </p:blipFill>
        <p:spPr>
          <a:xfrm>
            <a:off x="8507520" y="4368600"/>
            <a:ext cx="1981800" cy="647640"/>
          </a:xfrm>
          <a:prstGeom prst="rect">
            <a:avLst/>
          </a:prstGeom>
          <a:ln w="12600">
            <a:noFill/>
          </a:ln>
        </p:spPr>
      </p:pic>
      <p:pic>
        <p:nvPicPr>
          <p:cNvPr id="192" name="image.pdf" descr=""/>
          <p:cNvPicPr/>
          <p:nvPr/>
        </p:nvPicPr>
        <p:blipFill>
          <a:blip r:embed="rId3"/>
          <a:stretch/>
        </p:blipFill>
        <p:spPr>
          <a:xfrm>
            <a:off x="6735600" y="5470920"/>
            <a:ext cx="1262880" cy="477360"/>
          </a:xfrm>
          <a:prstGeom prst="rect">
            <a:avLst/>
          </a:prstGeom>
          <a:ln w="12600">
            <a:noFill/>
          </a:ln>
        </p:spPr>
      </p:pic>
      <p:pic>
        <p:nvPicPr>
          <p:cNvPr id="193" name="image.pdf" descr=""/>
          <p:cNvPicPr/>
          <p:nvPr/>
        </p:nvPicPr>
        <p:blipFill>
          <a:blip r:embed="rId4"/>
          <a:stretch/>
        </p:blipFill>
        <p:spPr>
          <a:xfrm>
            <a:off x="8502840" y="5369040"/>
            <a:ext cx="1946520" cy="647640"/>
          </a:xfrm>
          <a:prstGeom prst="rect">
            <a:avLst/>
          </a:prstGeom>
          <a:ln w="12600">
            <a:noFill/>
          </a:ln>
        </p:spPr>
      </p:pic>
      <p:sp>
        <p:nvSpPr>
          <p:cNvPr id="194" name="CustomShape 3"/>
          <p:cNvSpPr/>
          <p:nvPr/>
        </p:nvSpPr>
        <p:spPr>
          <a:xfrm>
            <a:off x="2437200" y="4954320"/>
            <a:ext cx="192996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Hooke’s law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4"/>
          <p:cNvSpPr/>
          <p:nvPr/>
        </p:nvSpPr>
        <p:spPr>
          <a:xfrm>
            <a:off x="4289760" y="4821840"/>
            <a:ext cx="2279880" cy="28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noFill/>
          <a:ln w="25560">
            <a:solidFill>
              <a:schemeClr val="accent5">
                <a:alpha val="75000"/>
              </a:scheme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5"/>
          <p:cNvSpPr/>
          <p:nvPr/>
        </p:nvSpPr>
        <p:spPr>
          <a:xfrm>
            <a:off x="4289760" y="5366520"/>
            <a:ext cx="2207520" cy="37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5560">
            <a:solidFill>
              <a:schemeClr val="accent5">
                <a:alpha val="75000"/>
              </a:scheme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6"/>
          <p:cNvSpPr/>
          <p:nvPr/>
        </p:nvSpPr>
        <p:spPr>
          <a:xfrm>
            <a:off x="8548200" y="3736440"/>
            <a:ext cx="189180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Tensor form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673200" y="584280"/>
            <a:ext cx="11658240" cy="74880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/>
          <a:p>
            <a:pPr algn="ctr">
              <a:lnSpc>
                <a:spcPct val="100000"/>
              </a:lnSpc>
            </a:pPr>
            <a:r>
              <a:rPr b="0" lang="en-US" sz="3959" spc="77" strike="noStrike" cap="all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Futura"/>
                <a:ea typeface="Futura"/>
              </a:rPr>
              <a:t>Elastic Constants</a:t>
            </a:r>
            <a:endParaRPr b="0" lang="en-US" sz="2400" spc="-1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462960" y="2577960"/>
            <a:ext cx="11698560" cy="376020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/>
          <a:p>
            <a:pPr marL="228600" indent="-228240">
              <a:lnSpc>
                <a:spcPct val="100000"/>
              </a:lnSpc>
              <a:buClr>
                <a:srgbClr val="5b5854"/>
              </a:buClr>
              <a:buFont typeface="Symbol" charset="2"/>
              <a:buChar char=""/>
            </a:pPr>
            <a:r>
              <a:rPr b="0" lang="en-US" sz="20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The total number of expected components are: 2D: 2×2×2×2 = 16 3D: 3×3×3×3 = 81.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100000"/>
              </a:lnSpc>
              <a:buClr>
                <a:srgbClr val="5b5854"/>
              </a:buClr>
              <a:buFont typeface="Symbol" charset="2"/>
              <a:buChar char=""/>
            </a:pPr>
            <a:r>
              <a:rPr b="0" lang="en-US" sz="20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But, not all of these are independent.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100000"/>
              </a:lnSpc>
              <a:buClr>
                <a:srgbClr val="5b5854"/>
              </a:buClr>
              <a:buFont typeface="Symbol" charset="2"/>
              <a:buChar char=""/>
            </a:pPr>
            <a:r>
              <a:rPr b="0" lang="en-US" sz="20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➢ </a:t>
            </a:r>
            <a:r>
              <a:rPr b="0" lang="en-US" sz="20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Cijkl = Cijlk (also, Sijkl = Sijlk) ➢ Cijkl = Cjikl (also, Sijkl = Sjikl) ⇒ only 36 of the 81</a:t>
            </a:r>
            <a:r>
              <a:rPr b="0" lang="en-US" sz="20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
</a:t>
            </a:r>
            <a:r>
              <a:rPr b="0" lang="en-US" sz="20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components are independent (for even the most general crystal)*.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100000"/>
              </a:lnSpc>
            </a:pPr>
            <a:r>
              <a:rPr b="0" lang="en-US" sz="20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From energy arguments it can further be seen that: Cijkl = Cklij (also, Sijkl = Sklij)* </a:t>
            </a:r>
            <a:r>
              <a:rPr b="0" lang="en-US" sz="20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
</a:t>
            </a:r>
            <a:r>
              <a:rPr b="0" lang="en-US" sz="20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 ⇒ of the 36 components only 21 survive (even for the crystal of the lowest symmetry).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100000"/>
              </a:lnSpc>
            </a:pPr>
            <a:r>
              <a:rPr b="0" lang="en-US" sz="20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All cubic crystals (irrespective of their point group symmetry) have only 3 independent </a:t>
            </a:r>
            <a:r>
              <a:rPr b="0" lang="en-US" sz="20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
</a:t>
            </a:r>
            <a:r>
              <a:rPr b="0" lang="en-US" sz="20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components ⇒ Cijkl (or Sijkl)→ these are C1111, C1122, C2323.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100000"/>
              </a:lnSpc>
            </a:pPr>
            <a:r>
              <a:rPr b="0" lang="en-US" sz="20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This is further reduced in the case of isotropic materials to 2 independent constants </a:t>
            </a:r>
            <a:r>
              <a:rPr b="0" lang="en-US" sz="20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
</a:t>
            </a:r>
            <a:r>
              <a:rPr b="0" lang="en-US" sz="20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(C1111, C1122). Usually, these independent constants are written as E &amp; ν.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100000"/>
              </a:lnSpc>
            </a:pPr>
            <a:r>
              <a:rPr b="0" lang="en-US" sz="20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Hence, for second rank tensor properties (like magnetic susceptibility, χij) cubic </a:t>
            </a:r>
            <a:r>
              <a:rPr b="0" lang="en-US" sz="20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
</a:t>
            </a:r>
            <a:r>
              <a:rPr b="0" lang="en-US" sz="20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crystals are isotropic, but, not for forth rank tensor properties like Elastic Stiffness.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Shape 1"/>
          <p:cNvSpPr txBox="1"/>
          <p:nvPr/>
        </p:nvSpPr>
        <p:spPr>
          <a:xfrm>
            <a:off x="673200" y="584280"/>
            <a:ext cx="11658240" cy="74880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/>
          <a:p>
            <a:pPr algn="ctr">
              <a:lnSpc>
                <a:spcPct val="100000"/>
              </a:lnSpc>
            </a:pPr>
            <a:r>
              <a:rPr b="0" lang="en-US" sz="3959" spc="77" strike="noStrike" cap="all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Futura"/>
                <a:ea typeface="Futura"/>
              </a:rPr>
              <a:t>Elastic Constants</a:t>
            </a:r>
            <a:endParaRPr b="0" lang="en-US" sz="2400" spc="-1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pic>
        <p:nvPicPr>
          <p:cNvPr id="201" name="Screen Shot 2018-01-16 at 20.52.49.png" descr=""/>
          <p:cNvPicPr/>
          <p:nvPr/>
        </p:nvPicPr>
        <p:blipFill>
          <a:blip r:embed="rId1"/>
          <a:stretch/>
        </p:blipFill>
        <p:spPr>
          <a:xfrm>
            <a:off x="1483920" y="2633400"/>
            <a:ext cx="10036440" cy="4486680"/>
          </a:xfrm>
          <a:prstGeom prst="rect">
            <a:avLst/>
          </a:prstGeom>
          <a:ln w="12600">
            <a:noFill/>
          </a:ln>
          <a:effectLst>
            <a:outerShdw algn="b" blurRad="190500" dir="5400000" dist="8455" kx="0" ky="0" rotWithShape="0" sx="100000" sy="100000">
              <a:srgbClr val="000000"/>
            </a:outerShdw>
          </a:effectLst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673200" y="584280"/>
            <a:ext cx="11658240" cy="74880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/>
          <a:p>
            <a:pPr algn="ctr">
              <a:lnSpc>
                <a:spcPct val="100000"/>
              </a:lnSpc>
            </a:pPr>
            <a:r>
              <a:rPr b="0" lang="en-US" sz="3959" spc="77" strike="noStrike" cap="all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Futura"/>
                <a:ea typeface="Futura"/>
              </a:rPr>
              <a:t>Velocities</a:t>
            </a:r>
            <a:endParaRPr b="0" lang="en-US" sz="2400" spc="-1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770040" y="1635480"/>
            <a:ext cx="1139148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velocity 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⍵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/k of a longitudinal wave in the [100] direction is   v</a:t>
            </a:r>
            <a:r>
              <a:rPr b="0" lang="en-US" sz="2400" spc="-1" strike="noStrike" baseline="-5000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s 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= (C</a:t>
            </a:r>
            <a:r>
              <a:rPr b="0" lang="en-US" sz="2400" spc="-1" strike="noStrike" baseline="-5000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11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/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rial Unicode MS"/>
                <a:ea typeface="Arial Unicode MS"/>
              </a:rPr>
              <a:t>⍴)</a:t>
            </a:r>
            <a:r>
              <a:rPr b="0" lang="en-US" sz="2400" spc="-1" strike="noStrike" baseline="31000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rial Unicode MS"/>
                <a:ea typeface="Arial Unicode MS"/>
              </a:rPr>
              <a:t>1/2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3"/>
          <p:cNvSpPr/>
          <p:nvPr/>
        </p:nvSpPr>
        <p:spPr>
          <a:xfrm>
            <a:off x="766800" y="2275560"/>
            <a:ext cx="1121184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velocity 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⍵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/k of a transverse wave in the [100] direction is   v</a:t>
            </a:r>
            <a:r>
              <a:rPr b="0" lang="en-US" sz="2400" spc="-1" strike="noStrike" baseline="-5000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s 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= (C</a:t>
            </a:r>
            <a:r>
              <a:rPr b="0" lang="en-US" sz="2400" spc="-1" strike="noStrike" baseline="-5000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44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/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rial Unicode MS"/>
                <a:ea typeface="Arial Unicode MS"/>
              </a:rPr>
              <a:t>⍴)</a:t>
            </a:r>
            <a:r>
              <a:rPr b="0" lang="en-US" sz="2400" spc="-1" strike="noStrike" baseline="31000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rial Unicode MS"/>
                <a:ea typeface="Arial Unicode MS"/>
              </a:rPr>
              <a:t>1/2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5" name="Screen Shot 2018-01-16 at 20.50.00.png" descr=""/>
          <p:cNvPicPr/>
          <p:nvPr/>
        </p:nvPicPr>
        <p:blipFill>
          <a:blip r:embed="rId1"/>
          <a:stretch/>
        </p:blipFill>
        <p:spPr>
          <a:xfrm>
            <a:off x="2197080" y="3757680"/>
            <a:ext cx="8610120" cy="4990680"/>
          </a:xfrm>
          <a:prstGeom prst="rect">
            <a:avLst/>
          </a:prstGeom>
          <a:ln w="12600">
            <a:noFill/>
          </a:ln>
          <a:effectLst>
            <a:outerShdw algn="b" blurRad="190500" dir="5400000" dist="8455" kx="0" ky="0" rotWithShape="0" sx="100000" sy="100000">
              <a:srgbClr val="000000"/>
            </a:outerShdw>
          </a:effectLst>
        </p:spPr>
      </p:pic>
      <p:sp>
        <p:nvSpPr>
          <p:cNvPr id="206" name="CustomShape 4"/>
          <p:cNvSpPr/>
          <p:nvPr/>
        </p:nvSpPr>
        <p:spPr>
          <a:xfrm>
            <a:off x="811800" y="2926080"/>
            <a:ext cx="1144116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velocity 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⍵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/k of a longitudinal wave in the [110]   v</a:t>
            </a:r>
            <a:r>
              <a:rPr b="0" lang="en-US" sz="2400" spc="-1" strike="noStrike" baseline="-5000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s 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= ((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C</a:t>
            </a:r>
            <a:r>
              <a:rPr b="0" lang="en-US" sz="2400" spc="-1" strike="noStrike" baseline="-5000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11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+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C</a:t>
            </a:r>
            <a:r>
              <a:rPr b="0" lang="en-US" sz="2400" spc="-1" strike="noStrike" baseline="-5000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12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+2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C</a:t>
            </a:r>
            <a:r>
              <a:rPr b="0" lang="en-US" sz="2400" spc="-1" strike="noStrike" baseline="-5000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44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)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/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rial Unicode MS"/>
                <a:ea typeface="Arial Unicode MS"/>
              </a:rPr>
              <a:t>⍴)</a:t>
            </a:r>
            <a:r>
              <a:rPr b="0" lang="en-US" sz="2400" spc="-1" strike="noStrike" baseline="31000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rial Unicode MS"/>
                <a:ea typeface="Arial Unicode MS"/>
              </a:rPr>
              <a:t>1/2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673200" y="584280"/>
            <a:ext cx="11658240" cy="74880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/>
          <a:p>
            <a:pPr algn="ctr">
              <a:lnSpc>
                <a:spcPct val="100000"/>
              </a:lnSpc>
            </a:pPr>
            <a:r>
              <a:rPr b="0" lang="en-US" sz="3959" spc="77" strike="noStrike" cap="all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Futura"/>
                <a:ea typeface="Futura"/>
              </a:rPr>
              <a:t>Velocities</a:t>
            </a:r>
            <a:endParaRPr b="0" lang="en-US" sz="2400" spc="-1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713880" y="1635480"/>
            <a:ext cx="1150416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velocity 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⍵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/k of a longitudinal wave in the [100] direction is   v</a:t>
            </a:r>
            <a:r>
              <a:rPr b="0" lang="en-US" sz="2400" spc="-1" strike="noStrike" baseline="-5000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s1 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= (C</a:t>
            </a:r>
            <a:r>
              <a:rPr b="0" lang="en-US" sz="2400" spc="-1" strike="noStrike" baseline="-5000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11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/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rial Unicode MS"/>
                <a:ea typeface="Arial Unicode MS"/>
              </a:rPr>
              <a:t>⍴)</a:t>
            </a:r>
            <a:r>
              <a:rPr b="0" lang="en-US" sz="2400" spc="-1" strike="noStrike" baseline="31000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rial Unicode MS"/>
                <a:ea typeface="Arial Unicode MS"/>
              </a:rPr>
              <a:t>1/2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CustomShape 3"/>
          <p:cNvSpPr/>
          <p:nvPr/>
        </p:nvSpPr>
        <p:spPr>
          <a:xfrm>
            <a:off x="710640" y="2275560"/>
            <a:ext cx="1132452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velocity 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⍵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/k of a transverse wave in the [100] direction is   v</a:t>
            </a:r>
            <a:r>
              <a:rPr b="0" lang="en-US" sz="2400" spc="-1" strike="noStrike" baseline="-5000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s2 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= (C</a:t>
            </a:r>
            <a:r>
              <a:rPr b="0" lang="en-US" sz="2400" spc="-1" strike="noStrike" baseline="-5000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44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/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rial Unicode MS"/>
                <a:ea typeface="Arial Unicode MS"/>
              </a:rPr>
              <a:t>⍴)</a:t>
            </a:r>
            <a:r>
              <a:rPr b="0" lang="en-US" sz="2400" spc="-1" strike="noStrike" baseline="31000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rial Unicode MS"/>
                <a:ea typeface="Arial Unicode MS"/>
              </a:rPr>
              <a:t>1/2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4"/>
          <p:cNvSpPr/>
          <p:nvPr/>
        </p:nvSpPr>
        <p:spPr>
          <a:xfrm>
            <a:off x="756360" y="2926080"/>
            <a:ext cx="1155240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velocity 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⍵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/k of a longitudinal wave in the [110]   v</a:t>
            </a:r>
            <a:r>
              <a:rPr b="0" lang="en-US" sz="2400" spc="-1" strike="noStrike" baseline="-5000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s3 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= ((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C</a:t>
            </a:r>
            <a:r>
              <a:rPr b="0" lang="en-US" sz="2400" spc="-1" strike="noStrike" baseline="-5000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11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+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C</a:t>
            </a:r>
            <a:r>
              <a:rPr b="0" lang="en-US" sz="2400" spc="-1" strike="noStrike" baseline="-5000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12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+2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C</a:t>
            </a:r>
            <a:r>
              <a:rPr b="0" lang="en-US" sz="2400" spc="-1" strike="noStrike" baseline="-5000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44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)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/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rial Unicode MS"/>
                <a:ea typeface="Arial Unicode MS"/>
              </a:rPr>
              <a:t>⍴)</a:t>
            </a:r>
            <a:r>
              <a:rPr b="0" lang="en-US" sz="2400" spc="-1" strike="noStrike" baseline="31000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rial Unicode MS"/>
                <a:ea typeface="Arial Unicode MS"/>
              </a:rPr>
              <a:t>1/2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5"/>
          <p:cNvSpPr/>
          <p:nvPr/>
        </p:nvSpPr>
        <p:spPr>
          <a:xfrm>
            <a:off x="1280160" y="4572000"/>
            <a:ext cx="235368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V</a:t>
            </a:r>
            <a:r>
              <a:rPr b="0" lang="en-US" sz="2400" spc="-1" strike="noStrike" baseline="-5000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s1 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= 1786m/s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6"/>
          <p:cNvSpPr/>
          <p:nvPr/>
        </p:nvSpPr>
        <p:spPr>
          <a:xfrm>
            <a:off x="1280160" y="5658840"/>
            <a:ext cx="235368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V</a:t>
            </a:r>
            <a:r>
              <a:rPr b="0" lang="en-US" sz="2400" spc="-1" strike="noStrike" baseline="-5000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s2 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= 1350m/s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7"/>
          <p:cNvSpPr/>
          <p:nvPr/>
        </p:nvSpPr>
        <p:spPr>
          <a:xfrm>
            <a:off x="1280160" y="6766560"/>
            <a:ext cx="235368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V</a:t>
            </a:r>
            <a:r>
              <a:rPr b="0" lang="en-US" sz="2400" spc="-1" strike="noStrike" baseline="-5000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s3 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= 2081m/s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8"/>
          <p:cNvSpPr/>
          <p:nvPr/>
        </p:nvSpPr>
        <p:spPr>
          <a:xfrm>
            <a:off x="5142960" y="4642560"/>
            <a:ext cx="212652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C</a:t>
            </a:r>
            <a:r>
              <a:rPr b="0" lang="en-US" sz="2400" spc="-1" strike="noStrike" baseline="-5000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11 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= 3.2GPa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9"/>
          <p:cNvSpPr/>
          <p:nvPr/>
        </p:nvSpPr>
        <p:spPr>
          <a:xfrm>
            <a:off x="5188680" y="5658840"/>
            <a:ext cx="212652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C</a:t>
            </a:r>
            <a:r>
              <a:rPr b="0" lang="en-US" sz="2400" spc="-1" strike="noStrike" baseline="-5000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44 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= 1.8GPa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10"/>
          <p:cNvSpPr/>
          <p:nvPr/>
        </p:nvSpPr>
        <p:spPr>
          <a:xfrm>
            <a:off x="5120640" y="6847560"/>
            <a:ext cx="212652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C</a:t>
            </a:r>
            <a:r>
              <a:rPr b="0" lang="en-US" sz="2400" spc="-1" strike="noStrike" baseline="-5000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12 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= 1.8GPa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11"/>
          <p:cNvSpPr/>
          <p:nvPr/>
        </p:nvSpPr>
        <p:spPr>
          <a:xfrm>
            <a:off x="8892000" y="4663440"/>
            <a:ext cx="212652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C</a:t>
            </a:r>
            <a:r>
              <a:rPr b="0" lang="en-US" sz="2400" spc="-1" strike="noStrike" baseline="-5000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11 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= 2.3GPa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12"/>
          <p:cNvSpPr/>
          <p:nvPr/>
        </p:nvSpPr>
        <p:spPr>
          <a:xfrm>
            <a:off x="8937720" y="5679720"/>
            <a:ext cx="212652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C</a:t>
            </a:r>
            <a:r>
              <a:rPr b="0" lang="en-US" sz="2400" spc="-1" strike="noStrike" baseline="-5000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44 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= 1.5GPa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13"/>
          <p:cNvSpPr/>
          <p:nvPr/>
        </p:nvSpPr>
        <p:spPr>
          <a:xfrm>
            <a:off x="8869680" y="6868440"/>
            <a:ext cx="212652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C</a:t>
            </a:r>
            <a:r>
              <a:rPr b="0" lang="en-US" sz="2400" spc="-1" strike="noStrike" baseline="-5000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12 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= 1.2GPa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14"/>
          <p:cNvSpPr/>
          <p:nvPr/>
        </p:nvSpPr>
        <p:spPr>
          <a:xfrm>
            <a:off x="1377000" y="3921480"/>
            <a:ext cx="1026324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Sound Speed   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             Elastic 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Constants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        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    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Litterature 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values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Shape 1"/>
          <p:cNvSpPr txBox="1"/>
          <p:nvPr/>
        </p:nvSpPr>
        <p:spPr>
          <a:xfrm>
            <a:off x="673200" y="584280"/>
            <a:ext cx="11658240" cy="74880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/>
          <a:p>
            <a:pPr algn="ctr">
              <a:lnSpc>
                <a:spcPct val="100000"/>
              </a:lnSpc>
            </a:pPr>
            <a:r>
              <a:rPr b="0" lang="en-US" sz="3959" spc="77" strike="noStrike" cap="all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Futura"/>
                <a:ea typeface="Futura"/>
              </a:rPr>
              <a:t>Elastic Constants From Strain</a:t>
            </a:r>
            <a:endParaRPr b="0" lang="en-US" sz="2400" spc="-1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pic>
        <p:nvPicPr>
          <p:cNvPr id="222" name="secondderivative.png" descr=""/>
          <p:cNvPicPr/>
          <p:nvPr/>
        </p:nvPicPr>
        <p:blipFill>
          <a:blip r:embed="rId1"/>
          <a:stretch/>
        </p:blipFill>
        <p:spPr>
          <a:xfrm>
            <a:off x="1413000" y="1874160"/>
            <a:ext cx="10178640" cy="6005160"/>
          </a:xfrm>
          <a:prstGeom prst="rect">
            <a:avLst/>
          </a:prstGeom>
          <a:ln w="12600">
            <a:noFill/>
          </a:ln>
          <a:effectLst>
            <a:outerShdw algn="b" blurRad="190500" dir="5400000" dist="8455" kx="0" ky="0" rotWithShape="0" sx="100000" sy="100000">
              <a:srgbClr val="000000"/>
            </a:outerShdw>
          </a:effectLst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673200" y="584280"/>
            <a:ext cx="11658240" cy="74880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/>
          <a:p>
            <a:pPr algn="ctr">
              <a:lnSpc>
                <a:spcPct val="100000"/>
              </a:lnSpc>
            </a:pPr>
            <a:r>
              <a:rPr b="0" lang="en-US" sz="3959" spc="77" strike="noStrike" cap="all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Futura"/>
                <a:ea typeface="Futura"/>
              </a:rPr>
              <a:t>Velocities</a:t>
            </a:r>
            <a:endParaRPr b="0" lang="en-US" sz="2400" spc="-1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1216080" y="1635480"/>
            <a:ext cx="1049940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From three different deformations we could get the three constants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1576800" y="4663800"/>
            <a:ext cx="212652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C</a:t>
            </a:r>
            <a:r>
              <a:rPr b="0" lang="en-US" sz="2400" spc="-1" strike="noStrike" baseline="-5000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11 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= 2.6GPa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4"/>
          <p:cNvSpPr/>
          <p:nvPr/>
        </p:nvSpPr>
        <p:spPr>
          <a:xfrm>
            <a:off x="1622520" y="5680080"/>
            <a:ext cx="212652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C</a:t>
            </a:r>
            <a:r>
              <a:rPr b="0" lang="en-US" sz="2400" spc="-1" strike="noStrike" baseline="-5000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44 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= 1.5GPa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5"/>
          <p:cNvSpPr/>
          <p:nvPr/>
        </p:nvSpPr>
        <p:spPr>
          <a:xfrm>
            <a:off x="1554480" y="6868800"/>
            <a:ext cx="212652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C</a:t>
            </a:r>
            <a:r>
              <a:rPr b="0" lang="en-US" sz="2400" spc="-1" strike="noStrike" baseline="-5000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12 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= 1.1GPa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CustomShape 6"/>
          <p:cNvSpPr/>
          <p:nvPr/>
        </p:nvSpPr>
        <p:spPr>
          <a:xfrm>
            <a:off x="8892000" y="4663440"/>
            <a:ext cx="212652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C</a:t>
            </a:r>
            <a:r>
              <a:rPr b="0" lang="en-US" sz="2400" spc="-1" strike="noStrike" baseline="-5000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11 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= 2.3GPa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CustomShape 7"/>
          <p:cNvSpPr/>
          <p:nvPr/>
        </p:nvSpPr>
        <p:spPr>
          <a:xfrm>
            <a:off x="8937720" y="5679720"/>
            <a:ext cx="212652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C</a:t>
            </a:r>
            <a:r>
              <a:rPr b="0" lang="en-US" sz="2400" spc="-1" strike="noStrike" baseline="-5000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44 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= 1.5GPa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8"/>
          <p:cNvSpPr/>
          <p:nvPr/>
        </p:nvSpPr>
        <p:spPr>
          <a:xfrm>
            <a:off x="8869680" y="6868440"/>
            <a:ext cx="212652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C</a:t>
            </a:r>
            <a:r>
              <a:rPr b="0" lang="en-US" sz="2400" spc="-1" strike="noStrike" baseline="-5000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12 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= 1.2GPa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CustomShape 9"/>
          <p:cNvSpPr/>
          <p:nvPr/>
        </p:nvSpPr>
        <p:spPr>
          <a:xfrm>
            <a:off x="1376640" y="3921480"/>
            <a:ext cx="1026756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Stress/strain C</a:t>
            </a:r>
            <a:r>
              <a:rPr b="0" lang="en-US" sz="2400" spc="-1" strike="noStrike" baseline="-5000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ij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</a:rPr>
              <a:t>            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Sound Speed C</a:t>
            </a:r>
            <a:r>
              <a:rPr b="0" lang="en-US" sz="2400" spc="-1" strike="noStrike" baseline="-5000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ij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               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Litterature values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10"/>
          <p:cNvSpPr/>
          <p:nvPr/>
        </p:nvSpPr>
        <p:spPr>
          <a:xfrm>
            <a:off x="2538360" y="4663440"/>
            <a:ext cx="20016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11"/>
          <p:cNvSpPr/>
          <p:nvPr/>
        </p:nvSpPr>
        <p:spPr>
          <a:xfrm>
            <a:off x="2584080" y="5679720"/>
            <a:ext cx="20016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12"/>
          <p:cNvSpPr/>
          <p:nvPr/>
        </p:nvSpPr>
        <p:spPr>
          <a:xfrm>
            <a:off x="2516040" y="6868440"/>
            <a:ext cx="20016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13"/>
          <p:cNvSpPr/>
          <p:nvPr/>
        </p:nvSpPr>
        <p:spPr>
          <a:xfrm>
            <a:off x="4960080" y="4663800"/>
            <a:ext cx="212652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C</a:t>
            </a:r>
            <a:r>
              <a:rPr b="0" lang="en-US" sz="2400" spc="-1" strike="noStrike" baseline="-5000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11 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= 3.2GPa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CustomShape 14"/>
          <p:cNvSpPr/>
          <p:nvPr/>
        </p:nvSpPr>
        <p:spPr>
          <a:xfrm>
            <a:off x="5005800" y="5680080"/>
            <a:ext cx="212652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C</a:t>
            </a:r>
            <a:r>
              <a:rPr b="0" lang="en-US" sz="2400" spc="-1" strike="noStrike" baseline="-5000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44 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= 1.8GPa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15"/>
          <p:cNvSpPr/>
          <p:nvPr/>
        </p:nvSpPr>
        <p:spPr>
          <a:xfrm>
            <a:off x="4937760" y="6868800"/>
            <a:ext cx="212652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C</a:t>
            </a:r>
            <a:r>
              <a:rPr b="0" lang="en-US" sz="2400" spc="-1" strike="noStrike" baseline="-5000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12 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= 1.8GPa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16"/>
          <p:cNvSpPr/>
          <p:nvPr/>
        </p:nvSpPr>
        <p:spPr>
          <a:xfrm>
            <a:off x="4959720" y="4663440"/>
            <a:ext cx="212652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C</a:t>
            </a:r>
            <a:r>
              <a:rPr b="0" lang="en-US" sz="2400" spc="-1" strike="noStrike" baseline="-5000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11 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= 3.2GPa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CustomShape 17"/>
          <p:cNvSpPr/>
          <p:nvPr/>
        </p:nvSpPr>
        <p:spPr>
          <a:xfrm>
            <a:off x="5005440" y="5679720"/>
            <a:ext cx="212652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C</a:t>
            </a:r>
            <a:r>
              <a:rPr b="0" lang="en-US" sz="2400" spc="-1" strike="noStrike" baseline="-5000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44 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= 1.8GPa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CustomShape 18"/>
          <p:cNvSpPr/>
          <p:nvPr/>
        </p:nvSpPr>
        <p:spPr>
          <a:xfrm>
            <a:off x="4937400" y="6868440"/>
            <a:ext cx="212652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C</a:t>
            </a:r>
            <a:r>
              <a:rPr b="0" lang="en-US" sz="2400" spc="-1" strike="noStrike" baseline="-5000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12 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= 1.8GPa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Screen Shot 2018-01-15 at 10.55.18.png" descr=""/>
          <p:cNvPicPr/>
          <p:nvPr/>
        </p:nvPicPr>
        <p:blipFill>
          <a:blip r:embed="rId1"/>
          <a:stretch/>
        </p:blipFill>
        <p:spPr>
          <a:xfrm>
            <a:off x="3933720" y="5856480"/>
            <a:ext cx="4442760" cy="671040"/>
          </a:xfrm>
          <a:prstGeom prst="rect">
            <a:avLst/>
          </a:prstGeom>
          <a:ln w="25560">
            <a:solidFill>
              <a:srgbClr val="000000"/>
            </a:solidFill>
            <a:miter/>
          </a:ln>
        </p:spPr>
      </p:pic>
      <p:pic>
        <p:nvPicPr>
          <p:cNvPr id="114" name="Screen Shot 2018-01-15 at 11.52.27.png" descr=""/>
          <p:cNvPicPr/>
          <p:nvPr/>
        </p:nvPicPr>
        <p:blipFill>
          <a:blip r:embed="rId2"/>
          <a:stretch/>
        </p:blipFill>
        <p:spPr>
          <a:xfrm rot="8400">
            <a:off x="2963160" y="3444840"/>
            <a:ext cx="6383160" cy="1424160"/>
          </a:xfrm>
          <a:prstGeom prst="rect">
            <a:avLst/>
          </a:prstGeom>
          <a:ln w="25560">
            <a:solidFill>
              <a:srgbClr val="000000"/>
            </a:solidFill>
            <a:miter/>
          </a:ln>
        </p:spPr>
      </p:pic>
      <p:sp>
        <p:nvSpPr>
          <p:cNvPr id="115" name="TextShape 1"/>
          <p:cNvSpPr txBox="1"/>
          <p:nvPr/>
        </p:nvSpPr>
        <p:spPr>
          <a:xfrm>
            <a:off x="673200" y="584280"/>
            <a:ext cx="11658240" cy="74880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/>
          <a:p>
            <a:pPr algn="ctr">
              <a:lnSpc>
                <a:spcPct val="100000"/>
              </a:lnSpc>
            </a:pPr>
            <a:r>
              <a:rPr b="0" lang="en-US" sz="3959" spc="77" strike="noStrike" cap="all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Futura"/>
                <a:ea typeface="Futura"/>
              </a:rPr>
              <a:t>12-6 form of Lennard-Jones potential </a:t>
            </a:r>
            <a:endParaRPr b="0" lang="en-US" sz="2400" spc="-1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extShape 1"/>
          <p:cNvSpPr txBox="1"/>
          <p:nvPr/>
        </p:nvSpPr>
        <p:spPr>
          <a:xfrm>
            <a:off x="673200" y="584280"/>
            <a:ext cx="11658240" cy="74880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/>
          <a:p>
            <a:pPr algn="ctr">
              <a:lnSpc>
                <a:spcPct val="100000"/>
              </a:lnSpc>
            </a:pPr>
            <a:r>
              <a:rPr b="0" lang="en-US" sz="3959" spc="77" strike="noStrike" cap="all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Futura"/>
                <a:ea typeface="Futura"/>
              </a:rPr>
              <a:t>L-J Model</a:t>
            </a:r>
            <a:endParaRPr b="0" lang="en-US" sz="2400" spc="-1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pic>
        <p:nvPicPr>
          <p:cNvPr id="117" name="Screen Shot 2018-01-15 at 15.31.31.png" descr=""/>
          <p:cNvPicPr/>
          <p:nvPr/>
        </p:nvPicPr>
        <p:blipFill>
          <a:blip r:embed="rId1"/>
          <a:stretch/>
        </p:blipFill>
        <p:spPr>
          <a:xfrm>
            <a:off x="952560" y="1937160"/>
            <a:ext cx="11099520" cy="6349680"/>
          </a:xfrm>
          <a:prstGeom prst="rect">
            <a:avLst/>
          </a:prstGeom>
          <a:ln w="12600">
            <a:noFill/>
          </a:ln>
          <a:effectLst>
            <a:outerShdw algn="b" blurRad="190500" dir="5400000" dist="8455" kx="0" ky="0" rotWithShape="0" sx="100000" sy="100000">
              <a:srgbClr val="000000"/>
            </a:outerShdw>
          </a:effectLst>
        </p:spPr>
      </p:pic>
      <p:pic>
        <p:nvPicPr>
          <p:cNvPr id="118" name="Screen Shot 2018-01-15 at 16.01.48.png" descr=""/>
          <p:cNvPicPr/>
          <p:nvPr/>
        </p:nvPicPr>
        <p:blipFill>
          <a:blip r:embed="rId2"/>
          <a:srcRect l="197" t="0" r="197" b="0"/>
          <a:stretch/>
        </p:blipFill>
        <p:spPr>
          <a:xfrm>
            <a:off x="2696760" y="1346040"/>
            <a:ext cx="6986520" cy="3831120"/>
          </a:xfrm>
          <a:prstGeom prst="rect">
            <a:avLst/>
          </a:prstGeom>
          <a:ln w="25560">
            <a:solidFill>
              <a:srgbClr val="f3f7f5"/>
            </a:solidFill>
            <a:miter/>
          </a:ln>
          <a:effectLst>
            <a:outerShdw algn="b" blurRad="50800" dir="3600000" dist="25400" kx="0" ky="0" rotWithShape="0" sx="100000" sy="100000">
              <a:srgbClr val="000000">
                <a:alpha val="70000"/>
              </a:srgbClr>
            </a:outerShdw>
          </a:effectLst>
        </p:spPr>
      </p:pic>
      <p:sp>
        <p:nvSpPr>
          <p:cNvPr id="119" name="CustomShape 2"/>
          <p:cNvSpPr/>
          <p:nvPr/>
        </p:nvSpPr>
        <p:spPr>
          <a:xfrm rot="17858400">
            <a:off x="2844360" y="5604480"/>
            <a:ext cx="3031920" cy="226080"/>
          </a:xfrm>
          <a:prstGeom prst="rightArrow">
            <a:avLst>
              <a:gd name="adj1" fmla="val 21413"/>
              <a:gd name="adj2" fmla="val 148464"/>
            </a:avLst>
          </a:prstGeom>
          <a:solidFill>
            <a:srgbClr val="5b585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673200" y="584280"/>
            <a:ext cx="11658240" cy="74880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/>
          <a:p>
            <a:pPr algn="ctr">
              <a:lnSpc>
                <a:spcPct val="100000"/>
              </a:lnSpc>
            </a:pPr>
            <a:r>
              <a:rPr b="0" lang="en-US" sz="3959" spc="77" strike="noStrike" cap="all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Futura"/>
                <a:ea typeface="Futura"/>
              </a:rPr>
              <a:t>FCC or HCP?</a:t>
            </a:r>
            <a:endParaRPr b="0" lang="en-US" sz="2400" spc="-1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graphicFrame>
        <p:nvGraphicFramePr>
          <p:cNvPr id="121" name="Table 2"/>
          <p:cNvGraphicFramePr/>
          <p:nvPr/>
        </p:nvGraphicFramePr>
        <p:xfrm>
          <a:off x="673200" y="1650960"/>
          <a:ext cx="11658240" cy="6451200"/>
        </p:xfrm>
        <a:graphic>
          <a:graphicData uri="http://schemas.openxmlformats.org/drawingml/2006/table">
            <a:tbl>
              <a:tblPr/>
              <a:tblGrid>
                <a:gridCol w="2721240"/>
                <a:gridCol w="3853440"/>
                <a:gridCol w="5083560"/>
              </a:tblGrid>
              <a:tr h="1290240">
                <a:tc>
                  <a:tcPr marL="50760" marR="50760">
                    <a:lnL w="12240">
                      <a:solidFill>
                        <a:srgbClr val="000000"/>
                      </a:solidFill>
                    </a:lnL>
                    <a:lnR w="38160">
                      <a:solidFill>
                        <a:srgbClr val="5b5854"/>
                      </a:solidFill>
                    </a:lnR>
                    <a:lnT w="12240">
                      <a:solidFill>
                        <a:srgbClr val="5b5854"/>
                      </a:solidFill>
                    </a:lnT>
                    <a:lnB w="12240">
                      <a:solidFill>
                        <a:srgbClr val="5b5854"/>
                      </a:solidFill>
                    </a:lnB>
                    <a:solidFill>
                      <a:srgbClr val="809e35">
                        <a:alpha val="10000"/>
                      </a:srgbClr>
                    </a:solidFill>
                  </a:tcPr>
                </a:tc>
                <a:tc>
                  <a:txBody>
                    <a:bodyPr lIns="50760" rIns="50760" tIns="50760" bIns="5076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5b5854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venir Next Demi Bold"/>
                          <a:ea typeface="Avenir Next Demi Bold"/>
                        </a:rPr>
                        <a:t>Spacing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5b5854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Å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b5854"/>
                      </a:solidFill>
                    </a:lnL>
                    <a:lnR w="12240">
                      <a:solidFill>
                        <a:srgbClr val="5b5854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38160">
                      <a:solidFill>
                        <a:srgbClr val="5b5854"/>
                      </a:solidFill>
                    </a:lnB>
                    <a:solidFill>
                      <a:srgbClr val="619e5c">
                        <a:alpha val="15000"/>
                      </a:srgbClr>
                    </a:solidFill>
                  </a:tcPr>
                </a:tc>
                <a:tc>
                  <a:txBody>
                    <a:bodyPr lIns="50760" rIns="50760" tIns="50760" bIns="5076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5b5854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Futura"/>
                          <a:ea typeface="Futura"/>
                        </a:rPr>
                        <a:t>Energy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5b5854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Futura"/>
                          <a:ea typeface="Futura"/>
                        </a:rPr>
                        <a:t>cm</a:t>
                      </a:r>
                      <a:r>
                        <a:rPr b="0" lang="en-US" sz="2200" spc="-1" strike="noStrike" baseline="31000">
                          <a:solidFill>
                            <a:srgbClr val="5b5854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Futura"/>
                          <a:ea typeface="Futura"/>
                        </a:rPr>
                        <a:t>-1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5b5854"/>
                      </a:solidFill>
                    </a:lnL>
                    <a:lnR w="12240">
                      <a:solidFill>
                        <a:srgbClr val="5b5854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38160">
                      <a:solidFill>
                        <a:srgbClr val="5b5854"/>
                      </a:solidFill>
                    </a:lnB>
                    <a:solidFill>
                      <a:srgbClr val="619e5c">
                        <a:alpha val="15000"/>
                      </a:srgbClr>
                    </a:solidFill>
                  </a:tcPr>
                </a:tc>
              </a:tr>
              <a:tr h="1290240">
                <a:tc>
                  <a:txBody>
                    <a:bodyPr lIns="50760" rIns="50760" tIns="50760" bIns="5076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5b5854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venir Next Demi Bold"/>
                          <a:ea typeface="Avenir Next Demi Bold"/>
                        </a:rPr>
                        <a:t>SC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000000"/>
                      </a:solidFill>
                    </a:lnL>
                    <a:lnR w="38160">
                      <a:solidFill>
                        <a:srgbClr val="5b5854"/>
                      </a:solidFill>
                    </a:lnR>
                    <a:lnT w="12240">
                      <a:solidFill>
                        <a:srgbClr val="5b5854"/>
                      </a:solidFill>
                    </a:lnT>
                    <a:lnB w="12240">
                      <a:solidFill>
                        <a:srgbClr val="5b5854"/>
                      </a:solidFill>
                    </a:lnB>
                    <a:solidFill>
                      <a:srgbClr val="809e35">
                        <a:alpha val="10000"/>
                      </a:srgbClr>
                    </a:solidFill>
                  </a:tcPr>
                </a:tc>
                <a:tc>
                  <a:txBody>
                    <a:bodyPr lIns="50760" rIns="50760" tIns="50760" bIns="5076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200" spc="-1" strike="noStrike">
                          <a:solidFill>
                            <a:srgbClr val="5b5854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venir Next"/>
                          <a:ea typeface="Avenir Next"/>
                        </a:rPr>
                        <a:t>3.56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b5854"/>
                      </a:solidFill>
                    </a:lnL>
                    <a:lnR w="25200">
                      <a:solidFill>
                        <a:srgbClr val="5b5854"/>
                      </a:solidFill>
                    </a:lnR>
                    <a:lnT w="12240">
                      <a:solidFill>
                        <a:srgbClr val="5b5854"/>
                      </a:solidFill>
                    </a:lnT>
                    <a:lnB w="12240">
                      <a:solidFill>
                        <a:srgbClr val="5b5854"/>
                      </a:solidFill>
                    </a:lnB>
                    <a:noFill/>
                  </a:tcPr>
                </a:tc>
                <a:tc>
                  <a:txBody>
                    <a:bodyPr lIns="50760" rIns="50760" tIns="50760" bIns="5076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200" spc="-1" strike="noStrike">
                          <a:solidFill>
                            <a:srgbClr val="5b5854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venir Next"/>
                          <a:ea typeface="Avenir Next"/>
                        </a:rPr>
                        <a:t>-1132.4812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b5854"/>
                      </a:solidFill>
                    </a:lnL>
                    <a:lnR w="12240">
                      <a:solidFill>
                        <a:srgbClr val="5b5854"/>
                      </a:solidFill>
                    </a:lnR>
                    <a:lnT w="12240">
                      <a:solidFill>
                        <a:srgbClr val="5b5854"/>
                      </a:solidFill>
                    </a:lnT>
                    <a:lnB w="12240">
                      <a:solidFill>
                        <a:srgbClr val="5b5854"/>
                      </a:solidFill>
                    </a:lnB>
                    <a:noFill/>
                  </a:tcPr>
                </a:tc>
              </a:tr>
              <a:tr h="1290240">
                <a:tc>
                  <a:txBody>
                    <a:bodyPr lIns="50760" rIns="50760" tIns="50760" bIns="5076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5b5854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venir Next Demi Bold"/>
                          <a:ea typeface="Avenir Next Demi Bold"/>
                        </a:rPr>
                        <a:t>BCC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000000"/>
                      </a:solidFill>
                    </a:lnL>
                    <a:lnR w="38160">
                      <a:solidFill>
                        <a:srgbClr val="5b5854"/>
                      </a:solidFill>
                    </a:lnR>
                    <a:lnT w="12240">
                      <a:solidFill>
                        <a:srgbClr val="5b5854"/>
                      </a:solidFill>
                    </a:lnT>
                    <a:lnB w="12240">
                      <a:solidFill>
                        <a:srgbClr val="5b5854"/>
                      </a:solidFill>
                    </a:lnB>
                    <a:solidFill>
                      <a:srgbClr val="809e35">
                        <a:alpha val="10000"/>
                      </a:srgbClr>
                    </a:solidFill>
                  </a:tcPr>
                </a:tc>
                <a:tc>
                  <a:txBody>
                    <a:bodyPr lIns="50760" rIns="50760" tIns="50760" bIns="5076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200" spc="-1" strike="noStrike">
                          <a:solidFill>
                            <a:srgbClr val="5b5854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venir Next"/>
                          <a:ea typeface="Avenir Next"/>
                        </a:rPr>
                        <a:t>3.52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b5854"/>
                      </a:solidFill>
                    </a:lnL>
                    <a:lnR w="25200">
                      <a:solidFill>
                        <a:srgbClr val="5b5854"/>
                      </a:solidFill>
                    </a:lnR>
                    <a:lnT w="12240">
                      <a:solidFill>
                        <a:srgbClr val="5b5854"/>
                      </a:solidFill>
                    </a:lnT>
                    <a:lnB w="12240">
                      <a:solidFill>
                        <a:srgbClr val="5b5854"/>
                      </a:solidFill>
                    </a:lnB>
                    <a:solidFill>
                      <a:srgbClr val="abccc2">
                        <a:alpha val="17000"/>
                      </a:srgbClr>
                    </a:solidFill>
                  </a:tcPr>
                </a:tc>
                <a:tc>
                  <a:txBody>
                    <a:bodyPr lIns="50760" rIns="50760" tIns="50760" bIns="5076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200" spc="-1" strike="noStrike">
                          <a:solidFill>
                            <a:srgbClr val="5b5854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venir Next"/>
                          <a:ea typeface="Avenir Next"/>
                        </a:rPr>
                        <a:t>-1617.4023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b5854"/>
                      </a:solidFill>
                    </a:lnL>
                    <a:lnR w="12240">
                      <a:solidFill>
                        <a:srgbClr val="5b5854"/>
                      </a:solidFill>
                    </a:lnR>
                    <a:lnT w="12240">
                      <a:solidFill>
                        <a:srgbClr val="5b5854"/>
                      </a:solidFill>
                    </a:lnT>
                    <a:lnB w="12240">
                      <a:solidFill>
                        <a:srgbClr val="5b5854"/>
                      </a:solidFill>
                    </a:lnB>
                    <a:solidFill>
                      <a:srgbClr val="abccc2">
                        <a:alpha val="17000"/>
                      </a:srgbClr>
                    </a:solidFill>
                  </a:tcPr>
                </a:tc>
              </a:tr>
              <a:tr h="1290240">
                <a:tc>
                  <a:txBody>
                    <a:bodyPr lIns="50760" rIns="50760" tIns="50760" bIns="5076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5b5854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venir Next Demi Bold"/>
                          <a:ea typeface="Avenir Next Demi Bold"/>
                        </a:rPr>
                        <a:t>FCC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000000"/>
                      </a:solidFill>
                    </a:lnL>
                    <a:lnR w="38160">
                      <a:solidFill>
                        <a:srgbClr val="5b5854"/>
                      </a:solidFill>
                    </a:lnR>
                    <a:lnT w="12240">
                      <a:solidFill>
                        <a:srgbClr val="5b5854"/>
                      </a:solidFill>
                    </a:lnT>
                    <a:lnB w="12240">
                      <a:solidFill>
                        <a:srgbClr val="5b5854"/>
                      </a:solidFill>
                    </a:lnB>
                    <a:solidFill>
                      <a:srgbClr val="809e35">
                        <a:alpha val="10000"/>
                      </a:srgbClr>
                    </a:solidFill>
                  </a:tcPr>
                </a:tc>
                <a:tc>
                  <a:txBody>
                    <a:bodyPr lIns="50760" rIns="50760" tIns="50760" bIns="5076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200" spc="-1" strike="noStrike">
                          <a:solidFill>
                            <a:srgbClr val="5b5854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venir Next"/>
                          <a:ea typeface="Avenir Next"/>
                        </a:rPr>
                        <a:t>3.64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b5854"/>
                      </a:solidFill>
                    </a:lnL>
                    <a:lnR w="25200">
                      <a:solidFill>
                        <a:srgbClr val="5b5854"/>
                      </a:solidFill>
                    </a:lnR>
                    <a:lnT w="12240">
                      <a:solidFill>
                        <a:srgbClr val="5b5854"/>
                      </a:solidFill>
                    </a:lnT>
                    <a:lnB w="12240">
                      <a:solidFill>
                        <a:srgbClr val="5b5854"/>
                      </a:solidFill>
                    </a:lnB>
                    <a:noFill/>
                  </a:tcPr>
                </a:tc>
                <a:tc>
                  <a:txBody>
                    <a:bodyPr lIns="50760" rIns="50760" tIns="50760" bIns="5076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200" spc="-1" strike="noStrike">
                          <a:solidFill>
                            <a:srgbClr val="5b5854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venir Next"/>
                          <a:ea typeface="Avenir Next"/>
                        </a:rPr>
                        <a:t>-1712.5192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b5854"/>
                      </a:solidFill>
                    </a:lnL>
                    <a:lnR w="12240">
                      <a:solidFill>
                        <a:srgbClr val="5b5854"/>
                      </a:solidFill>
                    </a:lnR>
                    <a:lnT w="12240">
                      <a:solidFill>
                        <a:srgbClr val="5b5854"/>
                      </a:solidFill>
                    </a:lnT>
                    <a:lnB w="12240">
                      <a:solidFill>
                        <a:srgbClr val="5b5854"/>
                      </a:solidFill>
                    </a:lnB>
                    <a:noFill/>
                  </a:tcPr>
                </a:tc>
              </a:tr>
              <a:tr h="1290240">
                <a:tc>
                  <a:txBody>
                    <a:bodyPr lIns="50760" rIns="50760" tIns="50760" bIns="5076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2200" spc="-1" strike="noStrike">
                          <a:solidFill>
                            <a:srgbClr val="5b5854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Futura"/>
                          <a:ea typeface="Futura"/>
                        </a:rPr>
                        <a:t>HCP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0760" marR="50760">
                    <a:lnL w="12240">
                      <a:solidFill>
                        <a:srgbClr val="000000"/>
                      </a:solidFill>
                    </a:lnL>
                    <a:lnR w="38160">
                      <a:solidFill>
                        <a:srgbClr val="5b5854"/>
                      </a:solidFill>
                    </a:lnR>
                    <a:lnT w="12240">
                      <a:solidFill>
                        <a:srgbClr val="5b5854"/>
                      </a:solidFill>
                    </a:lnT>
                    <a:lnB w="12240">
                      <a:solidFill>
                        <a:srgbClr val="5b5854"/>
                      </a:solidFill>
                    </a:lnB>
                    <a:solidFill>
                      <a:srgbClr val="809e35">
                        <a:alpha val="10000"/>
                      </a:srgbClr>
                    </a:solidFill>
                  </a:tcPr>
                </a:tc>
                <a:tc>
                  <a:txBody>
                    <a:bodyPr lIns="50760" rIns="50760" tIns="50760" bIns="5076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200" spc="-1" strike="noStrike">
                          <a:solidFill>
                            <a:srgbClr val="5b5854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venir Next"/>
                          <a:ea typeface="Avenir Next"/>
                        </a:rPr>
                        <a:t>3.64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b5854"/>
                      </a:solidFill>
                    </a:lnL>
                    <a:lnR w="25200">
                      <a:solidFill>
                        <a:srgbClr val="5b5854"/>
                      </a:solidFill>
                    </a:lnR>
                    <a:lnT w="12240">
                      <a:solidFill>
                        <a:srgbClr val="5b5854"/>
                      </a:solidFill>
                    </a:lnT>
                    <a:lnB w="12240">
                      <a:solidFill>
                        <a:srgbClr val="5b5854"/>
                      </a:solidFill>
                    </a:lnB>
                    <a:solidFill>
                      <a:srgbClr val="abccc2">
                        <a:alpha val="17000"/>
                      </a:srgbClr>
                    </a:solidFill>
                  </a:tcPr>
                </a:tc>
                <a:tc>
                  <a:txBody>
                    <a:bodyPr lIns="50760" rIns="50760" tIns="50760" bIns="5076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2200" spc="-1" strike="noStrike">
                          <a:solidFill>
                            <a:srgbClr val="5b5854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venir Next"/>
                          <a:ea typeface="Avenir Next"/>
                        </a:rPr>
                        <a:t>-1713.2478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50760" marR="50760">
                    <a:lnL w="25200">
                      <a:solidFill>
                        <a:srgbClr val="5b5854"/>
                      </a:solidFill>
                    </a:lnL>
                    <a:lnR w="12240">
                      <a:solidFill>
                        <a:srgbClr val="5b5854"/>
                      </a:solidFill>
                    </a:lnR>
                    <a:lnT w="12240">
                      <a:solidFill>
                        <a:srgbClr val="5b5854"/>
                      </a:solidFill>
                    </a:lnT>
                    <a:lnB w="12240">
                      <a:solidFill>
                        <a:srgbClr val="5b5854"/>
                      </a:solidFill>
                    </a:lnB>
                    <a:solidFill>
                      <a:srgbClr val="abccc2">
                        <a:alpha val="17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22" name="CustomShape 3"/>
          <p:cNvSpPr/>
          <p:nvPr/>
        </p:nvSpPr>
        <p:spPr>
          <a:xfrm>
            <a:off x="5401440" y="8561520"/>
            <a:ext cx="2476800" cy="518400"/>
          </a:xfrm>
          <a:prstGeom prst="rect">
            <a:avLst/>
          </a:prstGeom>
          <a:blipFill>
            <a:blip r:embed="rId1"/>
          </a:blip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4"/>
          <p:cNvSpPr/>
          <p:nvPr/>
        </p:nvSpPr>
        <p:spPr>
          <a:xfrm>
            <a:off x="5959800" y="8561520"/>
            <a:ext cx="136008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0.00042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673200" y="584280"/>
            <a:ext cx="11658240" cy="74880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/>
          <a:p>
            <a:pPr algn="ctr">
              <a:lnSpc>
                <a:spcPct val="100000"/>
              </a:lnSpc>
            </a:pPr>
            <a:r>
              <a:rPr b="0" lang="en-US" sz="3959" spc="77" strike="noStrike" cap="all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Futura"/>
                <a:ea typeface="Futura"/>
              </a:rPr>
              <a:t>Adding Noice to the lattice</a:t>
            </a:r>
            <a:endParaRPr b="0" lang="en-US" sz="2400" spc="-1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pic>
        <p:nvPicPr>
          <p:cNvPr id="125" name="energy_noise.png" descr=""/>
          <p:cNvPicPr/>
          <p:nvPr/>
        </p:nvPicPr>
        <p:blipFill>
          <a:blip r:embed="rId1"/>
          <a:stretch/>
        </p:blipFill>
        <p:spPr>
          <a:xfrm>
            <a:off x="2199240" y="1868400"/>
            <a:ext cx="9074520" cy="6016320"/>
          </a:xfrm>
          <a:prstGeom prst="rect">
            <a:avLst/>
          </a:prstGeom>
          <a:ln w="12600">
            <a:noFill/>
          </a:ln>
          <a:effectLst>
            <a:outerShdw algn="b" blurRad="190500" dir="5400000" dist="8455" kx="0" ky="0" rotWithShape="0" sx="100000" sy="100000">
              <a:srgbClr val="000000"/>
            </a:outerShdw>
          </a:effectLst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Screen Shot 2018-01-15 at 16.16.22.png" descr=""/>
          <p:cNvPicPr/>
          <p:nvPr/>
        </p:nvPicPr>
        <p:blipFill>
          <a:blip r:embed="rId1"/>
          <a:stretch/>
        </p:blipFill>
        <p:spPr>
          <a:xfrm>
            <a:off x="673200" y="1587600"/>
            <a:ext cx="11658240" cy="6708960"/>
          </a:xfrm>
          <a:prstGeom prst="rect">
            <a:avLst/>
          </a:prstGeom>
          <a:ln w="12600">
            <a:noFill/>
          </a:ln>
          <a:effectLst>
            <a:outerShdw algn="b" blurRad="190500" dir="5400000" dist="8455" kx="0" ky="0" rotWithShape="0" sx="100000" sy="100000">
              <a:srgbClr val="000000"/>
            </a:outerShdw>
          </a:effectLst>
        </p:spPr>
      </p:pic>
      <p:sp>
        <p:nvSpPr>
          <p:cNvPr id="127" name="TextShape 1"/>
          <p:cNvSpPr txBox="1"/>
          <p:nvPr/>
        </p:nvSpPr>
        <p:spPr>
          <a:xfrm>
            <a:off x="673200" y="584280"/>
            <a:ext cx="11658240" cy="74880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/>
          <a:p>
            <a:pPr algn="ctr">
              <a:lnSpc>
                <a:spcPct val="100000"/>
              </a:lnSpc>
            </a:pPr>
            <a:r>
              <a:rPr b="0" lang="en-US" sz="3959" spc="77" strike="noStrike" cap="all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Futura"/>
                <a:ea typeface="Futura"/>
              </a:rPr>
              <a:t>Using different potentials</a:t>
            </a:r>
            <a:endParaRPr b="0" lang="en-US" sz="2400" spc="-1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pic>
        <p:nvPicPr>
          <p:cNvPr id="128" name="Screen Shot 2018-01-15 at 11.14.23.png" descr=""/>
          <p:cNvPicPr/>
          <p:nvPr/>
        </p:nvPicPr>
        <p:blipFill>
          <a:blip r:embed="rId2"/>
          <a:stretch/>
        </p:blipFill>
        <p:spPr>
          <a:xfrm>
            <a:off x="3837600" y="4192920"/>
            <a:ext cx="5930640" cy="748800"/>
          </a:xfrm>
          <a:prstGeom prst="rect">
            <a:avLst/>
          </a:prstGeom>
          <a:ln w="12600">
            <a:noFill/>
          </a:ln>
          <a:effectLst>
            <a:outerShdw algn="b" blurRad="190500" dir="5400000" dist="8455" kx="0" ky="0" rotWithShape="0" sx="100000" sy="100000">
              <a:srgbClr val="000000"/>
            </a:outerShdw>
          </a:effectLst>
        </p:spPr>
      </p:pic>
      <p:sp>
        <p:nvSpPr>
          <p:cNvPr id="129" name="CustomShape 2"/>
          <p:cNvSpPr/>
          <p:nvPr/>
        </p:nvSpPr>
        <p:spPr>
          <a:xfrm rot="19702200">
            <a:off x="3331440" y="4045320"/>
            <a:ext cx="1130040" cy="424800"/>
          </a:xfrm>
          <a:prstGeom prst="rect">
            <a:avLst/>
          </a:prstGeom>
          <a:blipFill>
            <a:blip r:embed="rId3"/>
            <a:tile/>
          </a:blip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0" name="CustomShape 3"/>
          <p:cNvSpPr/>
          <p:nvPr/>
        </p:nvSpPr>
        <p:spPr>
          <a:xfrm rot="19816200">
            <a:off x="3490200" y="4000680"/>
            <a:ext cx="78696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BFW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1" name="Screen Shot 2018-01-15 at 11.15.46.png" descr=""/>
          <p:cNvPicPr/>
          <p:nvPr/>
        </p:nvPicPr>
        <p:blipFill>
          <a:blip r:embed="rId4"/>
          <a:stretch/>
        </p:blipFill>
        <p:spPr>
          <a:xfrm>
            <a:off x="3769560" y="2208240"/>
            <a:ext cx="5930640" cy="1410120"/>
          </a:xfrm>
          <a:prstGeom prst="rect">
            <a:avLst/>
          </a:prstGeom>
          <a:ln w="12600">
            <a:noFill/>
          </a:ln>
          <a:effectLst>
            <a:outerShdw algn="b" blurRad="190500" dir="5400000" dist="8455" kx="0" ky="0" rotWithShape="0" sx="100000" sy="100000">
              <a:srgbClr val="000000"/>
            </a:outerShdw>
          </a:effectLst>
        </p:spPr>
      </p:pic>
      <p:sp>
        <p:nvSpPr>
          <p:cNvPr id="132" name="CustomShape 4"/>
          <p:cNvSpPr/>
          <p:nvPr/>
        </p:nvSpPr>
        <p:spPr>
          <a:xfrm rot="19702200">
            <a:off x="3331440" y="1995840"/>
            <a:ext cx="1130040" cy="424800"/>
          </a:xfrm>
          <a:prstGeom prst="rect">
            <a:avLst/>
          </a:prstGeom>
          <a:blipFill>
            <a:blip r:embed="rId5"/>
            <a:tile/>
          </a:blip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5"/>
          <p:cNvSpPr/>
          <p:nvPr/>
        </p:nvSpPr>
        <p:spPr>
          <a:xfrm rot="19816200">
            <a:off x="3512880" y="1951200"/>
            <a:ext cx="74052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HFD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Line 6"/>
          <p:cNvSpPr/>
          <p:nvPr/>
        </p:nvSpPr>
        <p:spPr>
          <a:xfrm flipV="1">
            <a:off x="1944720" y="2674800"/>
            <a:ext cx="1567800" cy="1567440"/>
          </a:xfrm>
          <a:prstGeom prst="line">
            <a:avLst/>
          </a:prstGeom>
          <a:ln w="25560">
            <a:solidFill>
              <a:schemeClr val="accent5">
                <a:alpha val="75000"/>
              </a:scheme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Line 7"/>
          <p:cNvSpPr/>
          <p:nvPr/>
        </p:nvSpPr>
        <p:spPr>
          <a:xfrm flipV="1">
            <a:off x="2181960" y="4695480"/>
            <a:ext cx="1330560" cy="2325960"/>
          </a:xfrm>
          <a:prstGeom prst="line">
            <a:avLst/>
          </a:prstGeom>
          <a:ln w="25560">
            <a:solidFill>
              <a:schemeClr val="accent5">
                <a:alpha val="75000"/>
              </a:schemeClr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8"/>
          <p:cNvSpPr/>
          <p:nvPr/>
        </p:nvSpPr>
        <p:spPr>
          <a:xfrm>
            <a:off x="8461800" y="4695480"/>
            <a:ext cx="2476800" cy="518400"/>
          </a:xfrm>
          <a:prstGeom prst="rect">
            <a:avLst/>
          </a:prstGeom>
          <a:blipFill>
            <a:blip r:embed="rId6"/>
          </a:blip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9"/>
          <p:cNvSpPr/>
          <p:nvPr/>
        </p:nvSpPr>
        <p:spPr>
          <a:xfrm>
            <a:off x="9020160" y="4695480"/>
            <a:ext cx="136008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0.00025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673200" y="584280"/>
            <a:ext cx="11658240" cy="74880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/>
          <a:p>
            <a:pPr algn="ctr">
              <a:lnSpc>
                <a:spcPct val="100000"/>
              </a:lnSpc>
            </a:pPr>
            <a:r>
              <a:rPr b="0" lang="en-US" sz="3959" spc="77" strike="noStrike" cap="all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Futura"/>
                <a:ea typeface="Futura"/>
              </a:rPr>
              <a:t>Phonon Dispersion</a:t>
            </a:r>
            <a:endParaRPr b="0" lang="en-US" sz="2400" spc="-1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pic>
        <p:nvPicPr>
          <p:cNvPr id="139" name="" descr=""/>
          <p:cNvPicPr/>
          <p:nvPr/>
        </p:nvPicPr>
        <p:blipFill>
          <a:blip r:embed="rId1"/>
          <a:stretch/>
        </p:blipFill>
        <p:spPr>
          <a:xfrm>
            <a:off x="-1018080" y="1280160"/>
            <a:ext cx="14904720" cy="8257320"/>
          </a:xfrm>
          <a:prstGeom prst="rect">
            <a:avLst/>
          </a:prstGeom>
          <a:ln>
            <a:noFill/>
          </a:ln>
        </p:spPr>
      </p:pic>
      <p:sp>
        <p:nvSpPr>
          <p:cNvPr id="140" name="Line 2"/>
          <p:cNvSpPr/>
          <p:nvPr/>
        </p:nvSpPr>
        <p:spPr>
          <a:xfrm>
            <a:off x="3053520" y="2103120"/>
            <a:ext cx="0" cy="6583680"/>
          </a:xfrm>
          <a:prstGeom prst="line">
            <a:avLst/>
          </a:prstGeom>
          <a:ln w="91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Line 3"/>
          <p:cNvSpPr/>
          <p:nvPr/>
        </p:nvSpPr>
        <p:spPr>
          <a:xfrm>
            <a:off x="3749040" y="2103120"/>
            <a:ext cx="0" cy="6583680"/>
          </a:xfrm>
          <a:prstGeom prst="line">
            <a:avLst/>
          </a:prstGeom>
          <a:ln w="91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Line 4"/>
          <p:cNvSpPr/>
          <p:nvPr/>
        </p:nvSpPr>
        <p:spPr>
          <a:xfrm>
            <a:off x="5450400" y="2103120"/>
            <a:ext cx="0" cy="6583680"/>
          </a:xfrm>
          <a:prstGeom prst="line">
            <a:avLst/>
          </a:prstGeom>
          <a:ln w="91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Line 5"/>
          <p:cNvSpPr/>
          <p:nvPr/>
        </p:nvSpPr>
        <p:spPr>
          <a:xfrm>
            <a:off x="6583680" y="2103120"/>
            <a:ext cx="0" cy="6583680"/>
          </a:xfrm>
          <a:prstGeom prst="line">
            <a:avLst/>
          </a:prstGeom>
          <a:ln w="91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Line 6"/>
          <p:cNvSpPr/>
          <p:nvPr/>
        </p:nvSpPr>
        <p:spPr>
          <a:xfrm>
            <a:off x="8778240" y="2103120"/>
            <a:ext cx="0" cy="6583680"/>
          </a:xfrm>
          <a:prstGeom prst="line">
            <a:avLst/>
          </a:prstGeom>
          <a:ln w="91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Line 7"/>
          <p:cNvSpPr/>
          <p:nvPr/>
        </p:nvSpPr>
        <p:spPr>
          <a:xfrm>
            <a:off x="11704320" y="2103120"/>
            <a:ext cx="0" cy="6583680"/>
          </a:xfrm>
          <a:prstGeom prst="line">
            <a:avLst/>
          </a:prstGeom>
          <a:ln w="91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TextShape 8"/>
          <p:cNvSpPr txBox="1"/>
          <p:nvPr/>
        </p:nvSpPr>
        <p:spPr>
          <a:xfrm>
            <a:off x="548640" y="8869680"/>
            <a:ext cx="11658240" cy="748800"/>
          </a:xfrm>
          <a:prstGeom prst="rect">
            <a:avLst/>
          </a:prstGeom>
          <a:noFill/>
          <a:ln>
            <a:noFill/>
          </a:ln>
        </p:spPr>
      </p:sp>
      <p:sp>
        <p:nvSpPr>
          <p:cNvPr id="147" name="TextShape 9"/>
          <p:cNvSpPr txBox="1"/>
          <p:nvPr/>
        </p:nvSpPr>
        <p:spPr>
          <a:xfrm>
            <a:off x="457200" y="8778240"/>
            <a:ext cx="868320" cy="74880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/>
          <a:p>
            <a:pPr algn="ctr">
              <a:lnSpc>
                <a:spcPct val="100000"/>
              </a:lnSpc>
            </a:pPr>
            <a:r>
              <a:rPr b="0" lang="en-US" sz="3959" spc="77" strike="noStrike" cap="all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Futura"/>
                <a:ea typeface="Futura"/>
              </a:rPr>
              <a:t>Γ</a:t>
            </a:r>
            <a:endParaRPr b="0" lang="en-US" sz="2400" spc="-1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148" name="TextShape 10"/>
          <p:cNvSpPr txBox="1"/>
          <p:nvPr/>
        </p:nvSpPr>
        <p:spPr>
          <a:xfrm>
            <a:off x="6172560" y="8778240"/>
            <a:ext cx="868320" cy="74880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/>
          <a:p>
            <a:pPr algn="ctr">
              <a:lnSpc>
                <a:spcPct val="100000"/>
              </a:lnSpc>
            </a:pPr>
            <a:r>
              <a:rPr b="0" lang="en-US" sz="3959" spc="77" strike="noStrike" cap="all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Futura"/>
                <a:ea typeface="Futura"/>
              </a:rPr>
              <a:t>A</a:t>
            </a:r>
            <a:endParaRPr b="0" lang="en-US" sz="2400" spc="-1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149" name="TextShape 11"/>
          <p:cNvSpPr txBox="1"/>
          <p:nvPr/>
        </p:nvSpPr>
        <p:spPr>
          <a:xfrm>
            <a:off x="11293200" y="8686800"/>
            <a:ext cx="868320" cy="74880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/>
          <a:p>
            <a:pPr algn="ctr">
              <a:lnSpc>
                <a:spcPct val="100000"/>
              </a:lnSpc>
            </a:pPr>
            <a:r>
              <a:rPr b="0" lang="en-US" sz="3959" spc="77" strike="noStrike" cap="all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Futura"/>
                <a:ea typeface="Futura"/>
              </a:rPr>
              <a:t>A</a:t>
            </a:r>
            <a:endParaRPr b="0" lang="en-US" sz="2400" spc="-1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150" name="TextShape 12"/>
          <p:cNvSpPr txBox="1"/>
          <p:nvPr/>
        </p:nvSpPr>
        <p:spPr>
          <a:xfrm>
            <a:off x="2606400" y="8778240"/>
            <a:ext cx="868320" cy="74880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/>
          <a:p>
            <a:pPr algn="ctr">
              <a:lnSpc>
                <a:spcPct val="100000"/>
              </a:lnSpc>
            </a:pPr>
            <a:r>
              <a:rPr b="0" lang="en-US" sz="3959" spc="77" strike="noStrike" cap="all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Futura"/>
                <a:ea typeface="Futura"/>
              </a:rPr>
              <a:t>K</a:t>
            </a:r>
            <a:endParaRPr b="0" lang="en-US" sz="2400" spc="-1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151" name="TextShape 13"/>
          <p:cNvSpPr txBox="1"/>
          <p:nvPr/>
        </p:nvSpPr>
        <p:spPr>
          <a:xfrm>
            <a:off x="3337920" y="8788680"/>
            <a:ext cx="868320" cy="74880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/>
          <a:p>
            <a:pPr algn="ctr">
              <a:lnSpc>
                <a:spcPct val="100000"/>
              </a:lnSpc>
            </a:pPr>
            <a:r>
              <a:rPr b="0" lang="en-US" sz="3959" spc="77" strike="noStrike" cap="all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Futura"/>
                <a:ea typeface="Futura"/>
              </a:rPr>
              <a:t>m</a:t>
            </a:r>
            <a:endParaRPr b="0" lang="en-US" sz="2400" spc="-1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152" name="TextShape 14"/>
          <p:cNvSpPr txBox="1"/>
          <p:nvPr/>
        </p:nvSpPr>
        <p:spPr>
          <a:xfrm>
            <a:off x="5029200" y="8778240"/>
            <a:ext cx="868320" cy="74880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/>
          <a:p>
            <a:pPr algn="ctr">
              <a:lnSpc>
                <a:spcPct val="100000"/>
              </a:lnSpc>
            </a:pPr>
            <a:r>
              <a:rPr b="0" lang="en-US" sz="3959" spc="77" strike="noStrike" cap="all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Futura"/>
                <a:ea typeface="Futura"/>
              </a:rPr>
              <a:t>Γ</a:t>
            </a:r>
            <a:endParaRPr b="0" lang="en-US" sz="2400" spc="-1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153" name="TextShape 15"/>
          <p:cNvSpPr txBox="1"/>
          <p:nvPr/>
        </p:nvSpPr>
        <p:spPr>
          <a:xfrm>
            <a:off x="8321040" y="8788680"/>
            <a:ext cx="868320" cy="74880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/>
          <a:p>
            <a:pPr algn="ctr">
              <a:lnSpc>
                <a:spcPct val="100000"/>
              </a:lnSpc>
            </a:pPr>
            <a:r>
              <a:rPr b="0" lang="en-US" sz="3959" spc="77" strike="noStrike" cap="all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Futura"/>
                <a:ea typeface="Futura"/>
              </a:rPr>
              <a:t>l</a:t>
            </a:r>
            <a:endParaRPr b="0" lang="en-US" sz="2400" spc="-1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154" name="TextShape 16"/>
          <p:cNvSpPr txBox="1"/>
          <p:nvPr/>
        </p:nvSpPr>
        <p:spPr>
          <a:xfrm>
            <a:off x="9069120" y="8788680"/>
            <a:ext cx="868320" cy="74880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/>
          <a:p>
            <a:pPr algn="ctr">
              <a:lnSpc>
                <a:spcPct val="100000"/>
              </a:lnSpc>
            </a:pPr>
            <a:r>
              <a:rPr b="0" lang="en-US" sz="3959" spc="77" strike="noStrike" cap="all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Futura"/>
                <a:ea typeface="Futura"/>
              </a:rPr>
              <a:t>H</a:t>
            </a:r>
            <a:endParaRPr b="0" lang="en-US" sz="2400" spc="-1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155" name="Line 17"/>
          <p:cNvSpPr/>
          <p:nvPr/>
        </p:nvSpPr>
        <p:spPr>
          <a:xfrm>
            <a:off x="9509760" y="2103120"/>
            <a:ext cx="0" cy="6583680"/>
          </a:xfrm>
          <a:prstGeom prst="line">
            <a:avLst/>
          </a:prstGeom>
          <a:ln w="91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673200" y="584280"/>
            <a:ext cx="11658240" cy="74880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/>
          <a:p>
            <a:pPr algn="ctr">
              <a:lnSpc>
                <a:spcPct val="100000"/>
              </a:lnSpc>
            </a:pPr>
            <a:r>
              <a:rPr b="0" lang="en-US" sz="3959" spc="77" strike="noStrike" cap="all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Futura"/>
                <a:ea typeface="Futura"/>
              </a:rPr>
              <a:t>Phonon Dispersion</a:t>
            </a:r>
            <a:endParaRPr b="0" lang="en-US" sz="2400" spc="-1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pic>
        <p:nvPicPr>
          <p:cNvPr id="157" name="Screen Shot 2018-01-15 at 11.27.00.png" descr=""/>
          <p:cNvPicPr/>
          <p:nvPr/>
        </p:nvPicPr>
        <p:blipFill>
          <a:blip r:embed="rId1"/>
          <a:stretch/>
        </p:blipFill>
        <p:spPr>
          <a:xfrm>
            <a:off x="1372680" y="6181200"/>
            <a:ext cx="9811800" cy="1133640"/>
          </a:xfrm>
          <a:prstGeom prst="rect">
            <a:avLst/>
          </a:prstGeom>
          <a:ln w="12600">
            <a:noFill/>
          </a:ln>
          <a:effectLst>
            <a:outerShdw algn="b" blurRad="190500" dir="5400000" dist="8455" kx="0" ky="0" rotWithShape="0" sx="100000" sy="100000">
              <a:srgbClr val="000000"/>
            </a:outerShdw>
          </a:effectLst>
        </p:spPr>
      </p:pic>
      <p:pic>
        <p:nvPicPr>
          <p:cNvPr id="158" name="Screen Shot 2018-01-15 at 10.56.39.png" descr=""/>
          <p:cNvPicPr/>
          <p:nvPr/>
        </p:nvPicPr>
        <p:blipFill>
          <a:blip r:embed="rId2"/>
          <a:stretch/>
        </p:blipFill>
        <p:spPr>
          <a:xfrm>
            <a:off x="1325880" y="1936800"/>
            <a:ext cx="10299240" cy="3428640"/>
          </a:xfrm>
          <a:prstGeom prst="rect">
            <a:avLst/>
          </a:prstGeom>
          <a:ln w="12600">
            <a:noFill/>
          </a:ln>
          <a:effectLst>
            <a:outerShdw algn="b" blurRad="190500" dir="5400000" dist="8455" kx="0" ky="0" rotWithShape="0" sx="100000" sy="100000">
              <a:srgbClr val="000000"/>
            </a:outerShdw>
          </a:effectLst>
        </p:spPr>
      </p:pic>
      <p:sp>
        <p:nvSpPr>
          <p:cNvPr id="159" name="CustomShape 2"/>
          <p:cNvSpPr/>
          <p:nvPr/>
        </p:nvSpPr>
        <p:spPr>
          <a:xfrm rot="20811600">
            <a:off x="988560" y="1723320"/>
            <a:ext cx="1269720" cy="645120"/>
          </a:xfrm>
          <a:prstGeom prst="rect">
            <a:avLst/>
          </a:prstGeom>
          <a:blipFill>
            <a:blip r:embed="rId3"/>
            <a:tile/>
          </a:blip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CustomShape 3"/>
          <p:cNvSpPr/>
          <p:nvPr/>
        </p:nvSpPr>
        <p:spPr>
          <a:xfrm rot="20829000">
            <a:off x="1265040" y="1787400"/>
            <a:ext cx="704520" cy="46728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FCC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phononsdisp1.png" descr=""/>
          <p:cNvPicPr/>
          <p:nvPr/>
        </p:nvPicPr>
        <p:blipFill>
          <a:blip r:embed="rId1"/>
          <a:stretch/>
        </p:blipFill>
        <p:spPr>
          <a:xfrm>
            <a:off x="2285280" y="1495080"/>
            <a:ext cx="9018000" cy="6763320"/>
          </a:xfrm>
          <a:prstGeom prst="rect">
            <a:avLst/>
          </a:prstGeom>
          <a:ln w="12600">
            <a:noFill/>
          </a:ln>
          <a:effectLst>
            <a:outerShdw algn="b" blurRad="190500" dir="5400000" dist="8455" kx="0" ky="0" rotWithShape="0" sx="100000" sy="100000">
              <a:srgbClr val="000000"/>
            </a:outerShdw>
          </a:effectLst>
        </p:spPr>
      </p:pic>
      <p:sp>
        <p:nvSpPr>
          <p:cNvPr id="162" name="TextShape 1"/>
          <p:cNvSpPr txBox="1"/>
          <p:nvPr/>
        </p:nvSpPr>
        <p:spPr>
          <a:xfrm>
            <a:off x="673200" y="584280"/>
            <a:ext cx="11658240" cy="748800"/>
          </a:xfrm>
          <a:prstGeom prst="rect">
            <a:avLst/>
          </a:prstGeom>
          <a:noFill/>
          <a:ln>
            <a:noFill/>
          </a:ln>
        </p:spPr>
        <p:txBody>
          <a:bodyPr lIns="50760" rIns="50760" tIns="50760" bIns="50760"/>
          <a:p>
            <a:pPr algn="ctr">
              <a:lnSpc>
                <a:spcPct val="100000"/>
              </a:lnSpc>
            </a:pPr>
            <a:r>
              <a:rPr b="0" lang="en-US" sz="3959" spc="77" strike="noStrike" cap="all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Futura"/>
                <a:ea typeface="Futura"/>
              </a:rPr>
              <a:t>Phonon Dispersion</a:t>
            </a:r>
            <a:endParaRPr b="0" lang="en-US" sz="2400" spc="-1" strike="noStrike">
              <a:solidFill>
                <a:srgbClr val="5b5854"/>
              </a:solidFill>
              <a:uFill>
                <a:solidFill>
                  <a:srgbClr val="ffffff"/>
                </a:solidFill>
              </a:uFill>
              <a:latin typeface="Avenir Medium"/>
            </a:endParaRPr>
          </a:p>
        </p:txBody>
      </p:sp>
      <p:sp>
        <p:nvSpPr>
          <p:cNvPr id="163" name="Line 2"/>
          <p:cNvSpPr/>
          <p:nvPr/>
        </p:nvSpPr>
        <p:spPr>
          <a:xfrm flipV="1">
            <a:off x="5549760" y="2185200"/>
            <a:ext cx="0" cy="5414040"/>
          </a:xfrm>
          <a:prstGeom prst="line">
            <a:avLst/>
          </a:prstGeom>
          <a:ln w="25560">
            <a:solidFill>
              <a:schemeClr val="accent5">
                <a:alpha val="7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Line 3"/>
          <p:cNvSpPr/>
          <p:nvPr/>
        </p:nvSpPr>
        <p:spPr>
          <a:xfrm flipV="1">
            <a:off x="6603840" y="2185200"/>
            <a:ext cx="360" cy="5414040"/>
          </a:xfrm>
          <a:prstGeom prst="line">
            <a:avLst/>
          </a:prstGeom>
          <a:ln w="25560">
            <a:solidFill>
              <a:schemeClr val="accent5">
                <a:alpha val="7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Line 4"/>
          <p:cNvSpPr/>
          <p:nvPr/>
        </p:nvSpPr>
        <p:spPr>
          <a:xfrm flipV="1">
            <a:off x="7149960" y="2185200"/>
            <a:ext cx="360" cy="5383080"/>
          </a:xfrm>
          <a:prstGeom prst="line">
            <a:avLst/>
          </a:prstGeom>
          <a:ln w="25560">
            <a:solidFill>
              <a:schemeClr val="accent5">
                <a:alpha val="7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Line 5"/>
          <p:cNvSpPr/>
          <p:nvPr/>
        </p:nvSpPr>
        <p:spPr>
          <a:xfrm flipV="1">
            <a:off x="9270720" y="2185200"/>
            <a:ext cx="360" cy="5383080"/>
          </a:xfrm>
          <a:prstGeom prst="line">
            <a:avLst/>
          </a:prstGeom>
          <a:ln w="25560">
            <a:solidFill>
              <a:schemeClr val="accent5">
                <a:alpha val="75000"/>
              </a:schemeClr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6"/>
          <p:cNvSpPr/>
          <p:nvPr/>
        </p:nvSpPr>
        <p:spPr>
          <a:xfrm>
            <a:off x="3322800" y="1645560"/>
            <a:ext cx="36468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 𝚪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7"/>
          <p:cNvSpPr/>
          <p:nvPr/>
        </p:nvSpPr>
        <p:spPr>
          <a:xfrm>
            <a:off x="9088560" y="1626480"/>
            <a:ext cx="36468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 𝚪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8"/>
          <p:cNvSpPr/>
          <p:nvPr/>
        </p:nvSpPr>
        <p:spPr>
          <a:xfrm>
            <a:off x="5333400" y="1664640"/>
            <a:ext cx="40752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 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9"/>
          <p:cNvSpPr/>
          <p:nvPr/>
        </p:nvSpPr>
        <p:spPr>
          <a:xfrm>
            <a:off x="6297840" y="1645560"/>
            <a:ext cx="50040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 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10"/>
          <p:cNvSpPr/>
          <p:nvPr/>
        </p:nvSpPr>
        <p:spPr>
          <a:xfrm>
            <a:off x="6937920" y="1664640"/>
            <a:ext cx="39852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 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11"/>
          <p:cNvSpPr/>
          <p:nvPr/>
        </p:nvSpPr>
        <p:spPr>
          <a:xfrm>
            <a:off x="10064880" y="1645560"/>
            <a:ext cx="367920" cy="467640"/>
          </a:xfrm>
          <a:prstGeom prst="rect">
            <a:avLst/>
          </a:prstGeom>
          <a:noFill/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50760" rIns="50760" tIns="50760" bIns="5076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 </a:t>
            </a:r>
            <a:r>
              <a:rPr b="0" lang="en-US" sz="2400" spc="-1" strike="noStrike">
                <a:solidFill>
                  <a:srgbClr val="5b5854"/>
                </a:solidFill>
                <a:uFill>
                  <a:solidFill>
                    <a:srgbClr val="ffffff"/>
                  </a:solidFill>
                </a:uFill>
                <a:latin typeface="Avenir Medium"/>
                <a:ea typeface="Avenir Medium"/>
              </a:rPr>
              <a:t>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2018-01-17T02:36:41Z</dcterms:modified>
  <cp:revision>1</cp:revision>
  <dc:subject/>
  <dc:title/>
</cp:coreProperties>
</file>